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Lst>
  <p:sldSz cx="18288000" cy="10287000"/>
  <p:notesSz cx="6858000" cy="9144000"/>
  <p:embeddedFontLst>
    <p:embeddedFont>
      <p:font typeface="Open Sans Extra Bold" charset="1" panose="020B0906030804020204"/>
      <p:regular r:id="rId18"/>
    </p:embeddedFont>
    <p:embeddedFont>
      <p:font typeface="Poppins Bold" charset="1" panose="00000800000000000000"/>
      <p:regular r:id="rId19"/>
    </p:embeddedFont>
    <p:embeddedFont>
      <p:font typeface="Poppins" charset="1" panose="00000500000000000000"/>
      <p:regular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jpe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png" Type="http://schemas.openxmlformats.org/officeDocument/2006/relationships/image"/><Relationship Id="rId4" Target="../media/image23.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jpeg" Type="http://schemas.openxmlformats.org/officeDocument/2006/relationships/image"/><Relationship Id="rId3" Target="../media/image25.png" Type="http://schemas.openxmlformats.org/officeDocument/2006/relationships/image"/><Relationship Id="rId4" Target="../media/image26.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8.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jpeg" Type="http://schemas.openxmlformats.org/officeDocument/2006/relationships/image"/><Relationship Id="rId3" Target="../media/image3.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jpeg" Type="http://schemas.openxmlformats.org/officeDocument/2006/relationships/image"/><Relationship Id="rId3" Target="../media/image15.png" Type="http://schemas.openxmlformats.org/officeDocument/2006/relationships/image"/><Relationship Id="rId4" Target="../media/image16.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sp>
        <p:nvSpPr>
          <p:cNvPr name="Freeform 2" id="2"/>
          <p:cNvSpPr/>
          <p:nvPr/>
        </p:nvSpPr>
        <p:spPr>
          <a:xfrm flipH="false" flipV="false" rot="0">
            <a:off x="1391331" y="1581459"/>
            <a:ext cx="830009" cy="842101"/>
          </a:xfrm>
          <a:custGeom>
            <a:avLst/>
            <a:gdLst/>
            <a:ahLst/>
            <a:cxnLst/>
            <a:rect r="r" b="b" t="t" l="l"/>
            <a:pathLst>
              <a:path h="842101" w="830009">
                <a:moveTo>
                  <a:pt x="0" y="0"/>
                </a:moveTo>
                <a:lnTo>
                  <a:pt x="830010" y="0"/>
                </a:lnTo>
                <a:lnTo>
                  <a:pt x="830010" y="842101"/>
                </a:lnTo>
                <a:lnTo>
                  <a:pt x="0" y="84210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6097502" y="5590237"/>
            <a:ext cx="14099416" cy="14099416"/>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solidFill>
          </p:spPr>
        </p:sp>
        <p:sp>
          <p:nvSpPr>
            <p:cNvPr name="TextBox 5" id="5"/>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TextBox 6" id="6"/>
          <p:cNvSpPr txBox="true"/>
          <p:nvPr/>
        </p:nvSpPr>
        <p:spPr>
          <a:xfrm rot="0">
            <a:off x="1391331" y="3355897"/>
            <a:ext cx="7182587" cy="3416300"/>
          </a:xfrm>
          <a:prstGeom prst="rect">
            <a:avLst/>
          </a:prstGeom>
        </p:spPr>
        <p:txBody>
          <a:bodyPr anchor="t" rtlCol="false" tIns="0" lIns="0" bIns="0" rIns="0">
            <a:spAutoFit/>
          </a:bodyPr>
          <a:lstStyle/>
          <a:p>
            <a:pPr algn="l">
              <a:lnSpc>
                <a:spcPts val="9100"/>
              </a:lnSpc>
              <a:spcBef>
                <a:spcPct val="0"/>
              </a:spcBef>
            </a:pPr>
            <a:r>
              <a:rPr lang="en-US" sz="6500">
                <a:solidFill>
                  <a:srgbClr val="051D40"/>
                </a:solidFill>
                <a:latin typeface="Open Sans Extra Bold"/>
                <a:ea typeface="Open Sans Extra Bold"/>
                <a:cs typeface="Open Sans Extra Bold"/>
                <a:sym typeface="Open Sans Extra Bold"/>
              </a:rPr>
              <a:t>City Management System</a:t>
            </a:r>
          </a:p>
        </p:txBody>
      </p:sp>
      <p:grpSp>
        <p:nvGrpSpPr>
          <p:cNvPr name="Group 7" id="7"/>
          <p:cNvGrpSpPr/>
          <p:nvPr/>
        </p:nvGrpSpPr>
        <p:grpSpPr>
          <a:xfrm rot="0">
            <a:off x="16420234" y="-1717598"/>
            <a:ext cx="3735531" cy="3735531"/>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sp>
        <p:sp>
          <p:nvSpPr>
            <p:cNvPr name="TextBox 9" id="9"/>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10" id="10"/>
          <p:cNvGrpSpPr/>
          <p:nvPr/>
        </p:nvGrpSpPr>
        <p:grpSpPr>
          <a:xfrm rot="0">
            <a:off x="747857" y="-643475"/>
            <a:ext cx="1286950" cy="1286950"/>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solidFill>
          </p:spPr>
        </p:sp>
        <p:sp>
          <p:nvSpPr>
            <p:cNvPr name="TextBox 12" id="12"/>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13" id="13"/>
          <p:cNvGrpSpPr/>
          <p:nvPr/>
        </p:nvGrpSpPr>
        <p:grpSpPr>
          <a:xfrm rot="0">
            <a:off x="-1929195" y="8389571"/>
            <a:ext cx="3735531" cy="3735531"/>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sp>
        <p:sp>
          <p:nvSpPr>
            <p:cNvPr name="TextBox 15" id="15"/>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16" id="16"/>
          <p:cNvSpPr/>
          <p:nvPr/>
        </p:nvSpPr>
        <p:spPr>
          <a:xfrm flipH="false" flipV="false" rot="0">
            <a:off x="8757394" y="7522582"/>
            <a:ext cx="8779632" cy="1733977"/>
          </a:xfrm>
          <a:custGeom>
            <a:avLst/>
            <a:gdLst/>
            <a:ahLst/>
            <a:cxnLst/>
            <a:rect r="r" b="b" t="t" l="l"/>
            <a:pathLst>
              <a:path h="1733977" w="8779632">
                <a:moveTo>
                  <a:pt x="0" y="0"/>
                </a:moveTo>
                <a:lnTo>
                  <a:pt x="8779632" y="0"/>
                </a:lnTo>
                <a:lnTo>
                  <a:pt x="8779632" y="1733977"/>
                </a:lnTo>
                <a:lnTo>
                  <a:pt x="0" y="1733977"/>
                </a:lnTo>
                <a:lnTo>
                  <a:pt x="0" y="0"/>
                </a:lnTo>
                <a:close/>
              </a:path>
            </a:pathLst>
          </a:custGeom>
          <a:blipFill>
            <a:blip r:embed="rId4"/>
            <a:stretch>
              <a:fillRect l="0" t="0" r="0" b="0"/>
            </a:stretch>
          </a:blipFill>
        </p:spPr>
      </p:sp>
      <p:sp>
        <p:nvSpPr>
          <p:cNvPr name="TextBox 17" id="17"/>
          <p:cNvSpPr txBox="true"/>
          <p:nvPr/>
        </p:nvSpPr>
        <p:spPr>
          <a:xfrm rot="0">
            <a:off x="2356712" y="1514784"/>
            <a:ext cx="2154276" cy="456990"/>
          </a:xfrm>
          <a:prstGeom prst="rect">
            <a:avLst/>
          </a:prstGeom>
        </p:spPr>
        <p:txBody>
          <a:bodyPr anchor="t" rtlCol="false" tIns="0" lIns="0" bIns="0" rIns="0">
            <a:spAutoFit/>
          </a:bodyPr>
          <a:lstStyle/>
          <a:p>
            <a:pPr algn="l">
              <a:lnSpc>
                <a:spcPts val="3621"/>
              </a:lnSpc>
              <a:spcBef>
                <a:spcPct val="0"/>
              </a:spcBef>
            </a:pPr>
            <a:r>
              <a:rPr lang="en-US" b="true" sz="2586" spc="-51">
                <a:solidFill>
                  <a:srgbClr val="5B98BA"/>
                </a:solidFill>
                <a:latin typeface="Poppins Bold"/>
                <a:ea typeface="Poppins Bold"/>
                <a:cs typeface="Poppins Bold"/>
                <a:sym typeface="Poppins Bold"/>
              </a:rPr>
              <a:t>Society360</a:t>
            </a:r>
          </a:p>
        </p:txBody>
      </p:sp>
      <p:sp>
        <p:nvSpPr>
          <p:cNvPr name="TextBox 18" id="18"/>
          <p:cNvSpPr txBox="true"/>
          <p:nvPr/>
        </p:nvSpPr>
        <p:spPr>
          <a:xfrm rot="0">
            <a:off x="1391331" y="7021026"/>
            <a:ext cx="7366063" cy="1473106"/>
          </a:xfrm>
          <a:prstGeom prst="rect">
            <a:avLst/>
          </a:prstGeom>
        </p:spPr>
        <p:txBody>
          <a:bodyPr anchor="t" rtlCol="false" tIns="0" lIns="0" bIns="0" rIns="0">
            <a:spAutoFit/>
          </a:bodyPr>
          <a:lstStyle/>
          <a:p>
            <a:pPr algn="l">
              <a:lnSpc>
                <a:spcPts val="3855"/>
              </a:lnSpc>
            </a:pPr>
            <a:r>
              <a:rPr lang="en-US" sz="2753" spc="-55">
                <a:solidFill>
                  <a:srgbClr val="051D40"/>
                </a:solidFill>
                <a:latin typeface="Poppins"/>
                <a:ea typeface="Poppins"/>
                <a:cs typeface="Poppins"/>
                <a:sym typeface="Poppins"/>
              </a:rPr>
              <a:t>By: Hammad Siddique</a:t>
            </a:r>
          </a:p>
          <a:p>
            <a:pPr algn="l">
              <a:lnSpc>
                <a:spcPts val="3855"/>
              </a:lnSpc>
            </a:pPr>
            <a:r>
              <a:rPr lang="en-US" sz="2753" spc="-55">
                <a:solidFill>
                  <a:srgbClr val="051D40"/>
                </a:solidFill>
                <a:latin typeface="Poppins"/>
                <a:ea typeface="Poppins"/>
                <a:cs typeface="Poppins"/>
                <a:sym typeface="Poppins"/>
              </a:rPr>
              <a:t>      Haziq Naeem</a:t>
            </a:r>
          </a:p>
          <a:p>
            <a:pPr algn="l">
              <a:lnSpc>
                <a:spcPts val="3855"/>
              </a:lnSpc>
              <a:spcBef>
                <a:spcPct val="0"/>
              </a:spcBef>
            </a:pPr>
            <a:r>
              <a:rPr lang="en-US" sz="2753" spc="-55">
                <a:solidFill>
                  <a:srgbClr val="051D40"/>
                </a:solidFill>
                <a:latin typeface="Poppins"/>
                <a:ea typeface="Poppins"/>
                <a:cs typeface="Poppins"/>
                <a:sym typeface="Poppins"/>
              </a:rPr>
              <a:t>      Muhammad Bilal</a:t>
            </a:r>
          </a:p>
        </p:txBody>
      </p:sp>
      <p:grpSp>
        <p:nvGrpSpPr>
          <p:cNvPr name="Group 19" id="19"/>
          <p:cNvGrpSpPr>
            <a:grpSpLocks noChangeAspect="true"/>
          </p:cNvGrpSpPr>
          <p:nvPr/>
        </p:nvGrpSpPr>
        <p:grpSpPr>
          <a:xfrm rot="0">
            <a:off x="8573918" y="3143201"/>
            <a:ext cx="9146584" cy="5246370"/>
            <a:chOff x="0" y="0"/>
            <a:chExt cx="7981950" cy="4578350"/>
          </a:xfrm>
        </p:grpSpPr>
        <p:sp>
          <p:nvSpPr>
            <p:cNvPr name="Freeform 20" id="20"/>
            <p:cNvSpPr/>
            <p:nvPr/>
          </p:nvSpPr>
          <p:spPr>
            <a:xfrm flipH="false" flipV="false" rot="0">
              <a:off x="765810" y="21590"/>
              <a:ext cx="6451600" cy="4326890"/>
            </a:xfrm>
            <a:custGeom>
              <a:avLst/>
              <a:gdLst/>
              <a:ahLst/>
              <a:cxnLst/>
              <a:rect r="r" b="b" t="t" l="l"/>
              <a:pathLst>
                <a:path h="4326890" w="6451600">
                  <a:moveTo>
                    <a:pt x="6224270" y="0"/>
                  </a:moveTo>
                  <a:lnTo>
                    <a:pt x="226060" y="0"/>
                  </a:lnTo>
                  <a:cubicBezTo>
                    <a:pt x="101600" y="0"/>
                    <a:pt x="0" y="101600"/>
                    <a:pt x="0" y="226060"/>
                  </a:cubicBezTo>
                  <a:lnTo>
                    <a:pt x="0" y="4326890"/>
                  </a:lnTo>
                  <a:lnTo>
                    <a:pt x="6451601" y="4326890"/>
                  </a:lnTo>
                  <a:lnTo>
                    <a:pt x="6451601" y="226060"/>
                  </a:lnTo>
                  <a:cubicBezTo>
                    <a:pt x="6450331" y="101600"/>
                    <a:pt x="6348731" y="0"/>
                    <a:pt x="6224270" y="0"/>
                  </a:cubicBezTo>
                  <a:close/>
                  <a:moveTo>
                    <a:pt x="6252210" y="4043680"/>
                  </a:moveTo>
                  <a:lnTo>
                    <a:pt x="196851" y="4043680"/>
                  </a:lnTo>
                  <a:lnTo>
                    <a:pt x="196851" y="255270"/>
                  </a:lnTo>
                  <a:lnTo>
                    <a:pt x="6252210" y="255270"/>
                  </a:lnTo>
                  <a:lnTo>
                    <a:pt x="6252210" y="4043680"/>
                  </a:lnTo>
                  <a:close/>
                </a:path>
              </a:pathLst>
            </a:custGeom>
            <a:solidFill>
              <a:srgbClr val="242424"/>
            </a:solidFill>
          </p:spPr>
        </p:sp>
        <p:sp>
          <p:nvSpPr>
            <p:cNvPr name="Freeform 21" id="21"/>
            <p:cNvSpPr/>
            <p:nvPr/>
          </p:nvSpPr>
          <p:spPr>
            <a:xfrm flipH="false" flipV="false" rot="0">
              <a:off x="0" y="0"/>
              <a:ext cx="7981950" cy="4542790"/>
            </a:xfrm>
            <a:custGeom>
              <a:avLst/>
              <a:gdLst/>
              <a:ahLst/>
              <a:cxnLst/>
              <a:rect r="r" b="b" t="t" l="l"/>
              <a:pathLst>
                <a:path h="4542790" w="7981950">
                  <a:moveTo>
                    <a:pt x="7239000" y="4348480"/>
                  </a:moveTo>
                  <a:lnTo>
                    <a:pt x="7239000" y="243840"/>
                  </a:lnTo>
                  <a:cubicBezTo>
                    <a:pt x="7239000" y="109220"/>
                    <a:pt x="7129780" y="0"/>
                    <a:pt x="6995160" y="0"/>
                  </a:cubicBezTo>
                  <a:lnTo>
                    <a:pt x="985520" y="0"/>
                  </a:lnTo>
                  <a:cubicBezTo>
                    <a:pt x="852170" y="0"/>
                    <a:pt x="742950" y="109220"/>
                    <a:pt x="742950" y="243840"/>
                  </a:cubicBezTo>
                  <a:lnTo>
                    <a:pt x="742950" y="4349750"/>
                  </a:lnTo>
                  <a:lnTo>
                    <a:pt x="0" y="4349750"/>
                  </a:lnTo>
                  <a:lnTo>
                    <a:pt x="0" y="4447540"/>
                  </a:lnTo>
                  <a:cubicBezTo>
                    <a:pt x="0" y="4500880"/>
                    <a:pt x="43180" y="4542790"/>
                    <a:pt x="95250" y="4542790"/>
                  </a:cubicBezTo>
                  <a:lnTo>
                    <a:pt x="7886700" y="4542790"/>
                  </a:lnTo>
                  <a:cubicBezTo>
                    <a:pt x="7940040" y="4542790"/>
                    <a:pt x="7981950" y="4499610"/>
                    <a:pt x="7981950" y="4447540"/>
                  </a:cubicBezTo>
                  <a:lnTo>
                    <a:pt x="7981950" y="4349750"/>
                  </a:lnTo>
                  <a:lnTo>
                    <a:pt x="7239000" y="4349750"/>
                  </a:lnTo>
                  <a:close/>
                  <a:moveTo>
                    <a:pt x="4519930" y="4348480"/>
                  </a:moveTo>
                  <a:lnTo>
                    <a:pt x="4519930" y="4349750"/>
                  </a:lnTo>
                  <a:cubicBezTo>
                    <a:pt x="4519930" y="4403090"/>
                    <a:pt x="4476750" y="4445000"/>
                    <a:pt x="4424680" y="4445000"/>
                  </a:cubicBezTo>
                  <a:lnTo>
                    <a:pt x="3557270" y="4445000"/>
                  </a:lnTo>
                  <a:cubicBezTo>
                    <a:pt x="3503930" y="4445000"/>
                    <a:pt x="3462020" y="4401820"/>
                    <a:pt x="3462020" y="4349750"/>
                  </a:cubicBezTo>
                  <a:lnTo>
                    <a:pt x="3462020" y="4348480"/>
                  </a:lnTo>
                  <a:lnTo>
                    <a:pt x="765810" y="4348480"/>
                  </a:lnTo>
                  <a:lnTo>
                    <a:pt x="765810" y="247650"/>
                  </a:lnTo>
                  <a:cubicBezTo>
                    <a:pt x="765810" y="123190"/>
                    <a:pt x="867410" y="21590"/>
                    <a:pt x="991870" y="21590"/>
                  </a:cubicBezTo>
                  <a:lnTo>
                    <a:pt x="6990080" y="21590"/>
                  </a:lnTo>
                  <a:cubicBezTo>
                    <a:pt x="7114539" y="21590"/>
                    <a:pt x="7216139" y="123190"/>
                    <a:pt x="7216139" y="247650"/>
                  </a:cubicBezTo>
                  <a:lnTo>
                    <a:pt x="7216139" y="4348480"/>
                  </a:lnTo>
                  <a:lnTo>
                    <a:pt x="4519930" y="4348480"/>
                  </a:lnTo>
                  <a:close/>
                </a:path>
              </a:pathLst>
            </a:custGeom>
            <a:solidFill>
              <a:srgbClr val="E9E9E9"/>
            </a:solidFill>
          </p:spPr>
        </p:sp>
        <p:sp>
          <p:nvSpPr>
            <p:cNvPr name="Freeform 22" id="22"/>
            <p:cNvSpPr/>
            <p:nvPr/>
          </p:nvSpPr>
          <p:spPr>
            <a:xfrm flipH="false" flipV="false" rot="0">
              <a:off x="3460750" y="4349750"/>
              <a:ext cx="1059180" cy="96520"/>
            </a:xfrm>
            <a:custGeom>
              <a:avLst/>
              <a:gdLst/>
              <a:ahLst/>
              <a:cxnLst/>
              <a:rect r="r" b="b" t="t" l="l"/>
              <a:pathLst>
                <a:path h="96520" w="1059180">
                  <a:moveTo>
                    <a:pt x="96520" y="96520"/>
                  </a:moveTo>
                  <a:lnTo>
                    <a:pt x="963930" y="96520"/>
                  </a:lnTo>
                  <a:cubicBezTo>
                    <a:pt x="1017270" y="96520"/>
                    <a:pt x="1059180" y="53340"/>
                    <a:pt x="1059180" y="1270"/>
                  </a:cubicBezTo>
                  <a:lnTo>
                    <a:pt x="1059180" y="0"/>
                  </a:lnTo>
                  <a:lnTo>
                    <a:pt x="0" y="0"/>
                  </a:lnTo>
                  <a:lnTo>
                    <a:pt x="0" y="1270"/>
                  </a:lnTo>
                  <a:cubicBezTo>
                    <a:pt x="0" y="53340"/>
                    <a:pt x="43180" y="96520"/>
                    <a:pt x="96520" y="96520"/>
                  </a:cubicBezTo>
                  <a:close/>
                </a:path>
              </a:pathLst>
            </a:custGeom>
            <a:solidFill>
              <a:srgbClr val="CCCCCC"/>
            </a:solidFill>
          </p:spPr>
        </p:sp>
        <p:sp>
          <p:nvSpPr>
            <p:cNvPr name="Freeform 23" id="23"/>
            <p:cNvSpPr/>
            <p:nvPr/>
          </p:nvSpPr>
          <p:spPr>
            <a:xfrm flipH="false" flipV="false" rot="0">
              <a:off x="163830" y="4542790"/>
              <a:ext cx="7654290" cy="35560"/>
            </a:xfrm>
            <a:custGeom>
              <a:avLst/>
              <a:gdLst/>
              <a:ahLst/>
              <a:cxnLst/>
              <a:rect r="r" b="b" t="t" l="l"/>
              <a:pathLst>
                <a:path h="35560" w="7654290">
                  <a:moveTo>
                    <a:pt x="0" y="0"/>
                  </a:moveTo>
                  <a:cubicBezTo>
                    <a:pt x="0" y="20320"/>
                    <a:pt x="16510" y="35560"/>
                    <a:pt x="35560" y="35560"/>
                  </a:cubicBezTo>
                  <a:lnTo>
                    <a:pt x="7618730" y="35560"/>
                  </a:lnTo>
                  <a:cubicBezTo>
                    <a:pt x="7639050" y="35560"/>
                    <a:pt x="7654290" y="19050"/>
                    <a:pt x="7654290" y="0"/>
                  </a:cubicBezTo>
                  <a:lnTo>
                    <a:pt x="0" y="0"/>
                  </a:lnTo>
                  <a:close/>
                </a:path>
              </a:pathLst>
            </a:custGeom>
            <a:solidFill>
              <a:srgbClr val="CCCCCC"/>
            </a:solidFill>
          </p:spPr>
        </p:sp>
        <p:sp>
          <p:nvSpPr>
            <p:cNvPr name="Freeform 24" id="24"/>
            <p:cNvSpPr/>
            <p:nvPr/>
          </p:nvSpPr>
          <p:spPr>
            <a:xfrm flipH="false" flipV="false" rot="0">
              <a:off x="962660" y="276860"/>
              <a:ext cx="6055360" cy="3789680"/>
            </a:xfrm>
            <a:custGeom>
              <a:avLst/>
              <a:gdLst/>
              <a:ahLst/>
              <a:cxnLst/>
              <a:rect r="r" b="b" t="t" l="l"/>
              <a:pathLst>
                <a:path h="3789680" w="6055360">
                  <a:moveTo>
                    <a:pt x="0" y="0"/>
                  </a:moveTo>
                  <a:lnTo>
                    <a:pt x="6055360" y="0"/>
                  </a:lnTo>
                  <a:lnTo>
                    <a:pt x="6055360" y="3789680"/>
                  </a:lnTo>
                  <a:lnTo>
                    <a:pt x="0" y="3789680"/>
                  </a:lnTo>
                  <a:close/>
                </a:path>
              </a:pathLst>
            </a:custGeom>
            <a:blipFill>
              <a:blip r:embed="rId5"/>
              <a:stretch>
                <a:fillRect l="-881" t="0" r="-881" b="0"/>
              </a:stretch>
            </a:blipFill>
          </p:spPr>
        </p:sp>
      </p:gr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8700" y="1495534"/>
            <a:ext cx="5749722" cy="7931780"/>
          </a:xfrm>
          <a:custGeom>
            <a:avLst/>
            <a:gdLst/>
            <a:ahLst/>
            <a:cxnLst/>
            <a:rect r="r" b="b" t="t" l="l"/>
            <a:pathLst>
              <a:path h="7931780" w="5749722">
                <a:moveTo>
                  <a:pt x="0" y="0"/>
                </a:moveTo>
                <a:lnTo>
                  <a:pt x="5749722" y="0"/>
                </a:lnTo>
                <a:lnTo>
                  <a:pt x="5749722" y="7931780"/>
                </a:lnTo>
                <a:lnTo>
                  <a:pt x="0" y="7931780"/>
                </a:lnTo>
                <a:lnTo>
                  <a:pt x="0" y="0"/>
                </a:lnTo>
                <a:close/>
              </a:path>
            </a:pathLst>
          </a:custGeom>
          <a:blipFill>
            <a:blip r:embed="rId2"/>
            <a:stretch>
              <a:fillRect l="0" t="0" r="0" b="0"/>
            </a:stretch>
          </a:blipFill>
        </p:spPr>
      </p:sp>
      <p:sp>
        <p:nvSpPr>
          <p:cNvPr name="Freeform 3" id="3"/>
          <p:cNvSpPr/>
          <p:nvPr/>
        </p:nvSpPr>
        <p:spPr>
          <a:xfrm flipH="false" flipV="false" rot="0">
            <a:off x="7666527" y="2537606"/>
            <a:ext cx="9767599" cy="5847636"/>
          </a:xfrm>
          <a:custGeom>
            <a:avLst/>
            <a:gdLst/>
            <a:ahLst/>
            <a:cxnLst/>
            <a:rect r="r" b="b" t="t" l="l"/>
            <a:pathLst>
              <a:path h="5847636" w="9767599">
                <a:moveTo>
                  <a:pt x="0" y="0"/>
                </a:moveTo>
                <a:lnTo>
                  <a:pt x="9767599" y="0"/>
                </a:lnTo>
                <a:lnTo>
                  <a:pt x="9767599" y="5847636"/>
                </a:lnTo>
                <a:lnTo>
                  <a:pt x="0" y="5847636"/>
                </a:lnTo>
                <a:lnTo>
                  <a:pt x="0" y="0"/>
                </a:lnTo>
                <a:close/>
              </a:path>
            </a:pathLst>
          </a:custGeom>
          <a:blipFill>
            <a:blip r:embed="rId3"/>
            <a:stretch>
              <a:fillRect l="0" t="0" r="0"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40633" y="368100"/>
            <a:ext cx="5698860" cy="6691248"/>
          </a:xfrm>
          <a:custGeom>
            <a:avLst/>
            <a:gdLst/>
            <a:ahLst/>
            <a:cxnLst/>
            <a:rect r="r" b="b" t="t" l="l"/>
            <a:pathLst>
              <a:path h="6691248" w="5698860">
                <a:moveTo>
                  <a:pt x="0" y="0"/>
                </a:moveTo>
                <a:lnTo>
                  <a:pt x="5698860" y="0"/>
                </a:lnTo>
                <a:lnTo>
                  <a:pt x="5698860" y="6691248"/>
                </a:lnTo>
                <a:lnTo>
                  <a:pt x="0" y="6691248"/>
                </a:lnTo>
                <a:lnTo>
                  <a:pt x="0" y="0"/>
                </a:lnTo>
                <a:close/>
              </a:path>
            </a:pathLst>
          </a:custGeom>
          <a:blipFill>
            <a:blip r:embed="rId2"/>
            <a:stretch>
              <a:fillRect l="0" t="0" r="0" b="0"/>
            </a:stretch>
          </a:blipFill>
        </p:spPr>
      </p:sp>
      <p:sp>
        <p:nvSpPr>
          <p:cNvPr name="Freeform 3" id="3"/>
          <p:cNvSpPr/>
          <p:nvPr/>
        </p:nvSpPr>
        <p:spPr>
          <a:xfrm flipH="false" flipV="false" rot="0">
            <a:off x="7057000" y="2096016"/>
            <a:ext cx="4923160" cy="8002512"/>
          </a:xfrm>
          <a:custGeom>
            <a:avLst/>
            <a:gdLst/>
            <a:ahLst/>
            <a:cxnLst/>
            <a:rect r="r" b="b" t="t" l="l"/>
            <a:pathLst>
              <a:path h="8002512" w="4923160">
                <a:moveTo>
                  <a:pt x="0" y="0"/>
                </a:moveTo>
                <a:lnTo>
                  <a:pt x="4923161" y="0"/>
                </a:lnTo>
                <a:lnTo>
                  <a:pt x="4923161" y="8002511"/>
                </a:lnTo>
                <a:lnTo>
                  <a:pt x="0" y="8002511"/>
                </a:lnTo>
                <a:lnTo>
                  <a:pt x="0" y="0"/>
                </a:lnTo>
                <a:close/>
              </a:path>
            </a:pathLst>
          </a:custGeom>
          <a:blipFill>
            <a:blip r:embed="rId3"/>
            <a:stretch>
              <a:fillRect l="0" t="0" r="0" b="0"/>
            </a:stretch>
          </a:blipFill>
        </p:spPr>
      </p:sp>
      <p:sp>
        <p:nvSpPr>
          <p:cNvPr name="Freeform 4" id="4"/>
          <p:cNvSpPr/>
          <p:nvPr/>
        </p:nvSpPr>
        <p:spPr>
          <a:xfrm flipH="false" flipV="false" rot="0">
            <a:off x="12997668" y="368100"/>
            <a:ext cx="4949182" cy="8305426"/>
          </a:xfrm>
          <a:custGeom>
            <a:avLst/>
            <a:gdLst/>
            <a:ahLst/>
            <a:cxnLst/>
            <a:rect r="r" b="b" t="t" l="l"/>
            <a:pathLst>
              <a:path h="8305426" w="4949182">
                <a:moveTo>
                  <a:pt x="0" y="0"/>
                </a:moveTo>
                <a:lnTo>
                  <a:pt x="4949183" y="0"/>
                </a:lnTo>
                <a:lnTo>
                  <a:pt x="4949183" y="8305426"/>
                </a:lnTo>
                <a:lnTo>
                  <a:pt x="0" y="8305426"/>
                </a:lnTo>
                <a:lnTo>
                  <a:pt x="0" y="0"/>
                </a:lnTo>
                <a:close/>
              </a:path>
            </a:pathLst>
          </a:custGeom>
          <a:blipFill>
            <a:blip r:embed="rId4"/>
            <a:stretch>
              <a:fillRect l="0" t="0" r="0" b="0"/>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sp>
        <p:nvSpPr>
          <p:cNvPr name="TextBox 2" id="2"/>
          <p:cNvSpPr txBox="true"/>
          <p:nvPr/>
        </p:nvSpPr>
        <p:spPr>
          <a:xfrm rot="0">
            <a:off x="1489403" y="4154869"/>
            <a:ext cx="9875871" cy="2057400"/>
          </a:xfrm>
          <a:prstGeom prst="rect">
            <a:avLst/>
          </a:prstGeom>
        </p:spPr>
        <p:txBody>
          <a:bodyPr anchor="t" rtlCol="false" tIns="0" lIns="0" bIns="0" rIns="0">
            <a:spAutoFit/>
          </a:bodyPr>
          <a:lstStyle/>
          <a:p>
            <a:pPr algn="l" marL="0" indent="0" lvl="0">
              <a:lnSpc>
                <a:spcPts val="16800"/>
              </a:lnSpc>
              <a:spcBef>
                <a:spcPct val="0"/>
              </a:spcBef>
            </a:pPr>
            <a:r>
              <a:rPr lang="en-US" sz="12000">
                <a:solidFill>
                  <a:srgbClr val="051D40"/>
                </a:solidFill>
                <a:latin typeface="Open Sans Extra Bold"/>
                <a:ea typeface="Open Sans Extra Bold"/>
                <a:cs typeface="Open Sans Extra Bold"/>
                <a:sym typeface="Open Sans Extra Bold"/>
              </a:rPr>
              <a:t>THANK YOU!</a:t>
            </a:r>
          </a:p>
        </p:txBody>
      </p:sp>
      <p:sp>
        <p:nvSpPr>
          <p:cNvPr name="Freeform 3" id="3"/>
          <p:cNvSpPr/>
          <p:nvPr/>
        </p:nvSpPr>
        <p:spPr>
          <a:xfrm flipH="false" flipV="false" rot="0">
            <a:off x="12398912" y="967949"/>
            <a:ext cx="5889088" cy="8229600"/>
          </a:xfrm>
          <a:custGeom>
            <a:avLst/>
            <a:gdLst/>
            <a:ahLst/>
            <a:cxnLst/>
            <a:rect r="r" b="b" t="t" l="l"/>
            <a:pathLst>
              <a:path h="8229600" w="5889088">
                <a:moveTo>
                  <a:pt x="0" y="0"/>
                </a:moveTo>
                <a:lnTo>
                  <a:pt x="5889088" y="0"/>
                </a:lnTo>
                <a:lnTo>
                  <a:pt x="5889088" y="8229600"/>
                </a:lnTo>
                <a:lnTo>
                  <a:pt x="0" y="8229600"/>
                </a:lnTo>
                <a:lnTo>
                  <a:pt x="0" y="0"/>
                </a:lnTo>
                <a:close/>
              </a:path>
            </a:pathLst>
          </a:custGeom>
          <a:blipFill>
            <a:blip r:embed="rId2"/>
            <a:stretch>
              <a:fillRect l="-5897" t="0" r="-5897" b="0"/>
            </a:stretch>
          </a:blipFill>
        </p:spPr>
      </p:sp>
      <p:grpSp>
        <p:nvGrpSpPr>
          <p:cNvPr name="Group 4" id="4"/>
          <p:cNvGrpSpPr/>
          <p:nvPr/>
        </p:nvGrpSpPr>
        <p:grpSpPr>
          <a:xfrm rot="0">
            <a:off x="12398912" y="0"/>
            <a:ext cx="5889088" cy="756959"/>
            <a:chOff x="0" y="0"/>
            <a:chExt cx="1551036" cy="199364"/>
          </a:xfrm>
        </p:grpSpPr>
        <p:sp>
          <p:nvSpPr>
            <p:cNvPr name="Freeform 5" id="5"/>
            <p:cNvSpPr/>
            <p:nvPr/>
          </p:nvSpPr>
          <p:spPr>
            <a:xfrm flipH="false" flipV="false" rot="0">
              <a:off x="0" y="0"/>
              <a:ext cx="1551036" cy="199364"/>
            </a:xfrm>
            <a:custGeom>
              <a:avLst/>
              <a:gdLst/>
              <a:ahLst/>
              <a:cxnLst/>
              <a:rect r="r" b="b" t="t" l="l"/>
              <a:pathLst>
                <a:path h="199364" w="1551036">
                  <a:moveTo>
                    <a:pt x="0" y="0"/>
                  </a:moveTo>
                  <a:lnTo>
                    <a:pt x="1551036" y="0"/>
                  </a:lnTo>
                  <a:lnTo>
                    <a:pt x="1551036" y="199364"/>
                  </a:lnTo>
                  <a:lnTo>
                    <a:pt x="0" y="199364"/>
                  </a:lnTo>
                  <a:close/>
                </a:path>
              </a:pathLst>
            </a:custGeom>
            <a:solidFill>
              <a:srgbClr val="5B98BA"/>
            </a:solidFill>
            <a:ln cap="sq">
              <a:noFill/>
              <a:prstDash val="solid"/>
              <a:miter/>
            </a:ln>
          </p:spPr>
        </p:sp>
        <p:sp>
          <p:nvSpPr>
            <p:cNvPr name="TextBox 6" id="6"/>
            <p:cNvSpPr txBox="true"/>
            <p:nvPr/>
          </p:nvSpPr>
          <p:spPr>
            <a:xfrm>
              <a:off x="0" y="-38100"/>
              <a:ext cx="1551036" cy="237464"/>
            </a:xfrm>
            <a:prstGeom prst="rect">
              <a:avLst/>
            </a:prstGeom>
          </p:spPr>
          <p:txBody>
            <a:bodyPr anchor="ctr" rtlCol="false" tIns="50800" lIns="50800" bIns="50800" rIns="50800"/>
            <a:lstStyle/>
            <a:p>
              <a:pPr algn="ctr">
                <a:lnSpc>
                  <a:spcPts val="2659"/>
                </a:lnSpc>
              </a:pPr>
            </a:p>
          </p:txBody>
        </p:sp>
      </p:grpSp>
      <p:grpSp>
        <p:nvGrpSpPr>
          <p:cNvPr name="Group 7" id="7"/>
          <p:cNvGrpSpPr/>
          <p:nvPr/>
        </p:nvGrpSpPr>
        <p:grpSpPr>
          <a:xfrm rot="0">
            <a:off x="12398912" y="9530041"/>
            <a:ext cx="5889088" cy="756959"/>
            <a:chOff x="0" y="0"/>
            <a:chExt cx="1551036" cy="199364"/>
          </a:xfrm>
        </p:grpSpPr>
        <p:sp>
          <p:nvSpPr>
            <p:cNvPr name="Freeform 8" id="8"/>
            <p:cNvSpPr/>
            <p:nvPr/>
          </p:nvSpPr>
          <p:spPr>
            <a:xfrm flipH="false" flipV="false" rot="0">
              <a:off x="0" y="0"/>
              <a:ext cx="1551036" cy="199364"/>
            </a:xfrm>
            <a:custGeom>
              <a:avLst/>
              <a:gdLst/>
              <a:ahLst/>
              <a:cxnLst/>
              <a:rect r="r" b="b" t="t" l="l"/>
              <a:pathLst>
                <a:path h="199364" w="1551036">
                  <a:moveTo>
                    <a:pt x="0" y="0"/>
                  </a:moveTo>
                  <a:lnTo>
                    <a:pt x="1551036" y="0"/>
                  </a:lnTo>
                  <a:lnTo>
                    <a:pt x="1551036" y="199364"/>
                  </a:lnTo>
                  <a:lnTo>
                    <a:pt x="0" y="199364"/>
                  </a:lnTo>
                  <a:close/>
                </a:path>
              </a:pathLst>
            </a:custGeom>
            <a:solidFill>
              <a:srgbClr val="5B98BA"/>
            </a:solidFill>
            <a:ln cap="sq">
              <a:noFill/>
              <a:prstDash val="solid"/>
              <a:miter/>
            </a:ln>
          </p:spPr>
        </p:sp>
        <p:sp>
          <p:nvSpPr>
            <p:cNvPr name="TextBox 9" id="9"/>
            <p:cNvSpPr txBox="true"/>
            <p:nvPr/>
          </p:nvSpPr>
          <p:spPr>
            <a:xfrm>
              <a:off x="0" y="-38100"/>
              <a:ext cx="1551036" cy="237464"/>
            </a:xfrm>
            <a:prstGeom prst="rect">
              <a:avLst/>
            </a:prstGeom>
          </p:spPr>
          <p:txBody>
            <a:bodyPr anchor="ctr" rtlCol="false" tIns="50800" lIns="50800" bIns="50800" rIns="50800"/>
            <a:lstStyle/>
            <a:p>
              <a:pPr algn="ctr">
                <a:lnSpc>
                  <a:spcPts val="2659"/>
                </a:lnSpc>
              </a:pPr>
            </a:p>
          </p:txBody>
        </p:sp>
      </p:grpSp>
      <p:sp>
        <p:nvSpPr>
          <p:cNvPr name="Freeform 10" id="10"/>
          <p:cNvSpPr/>
          <p:nvPr/>
        </p:nvSpPr>
        <p:spPr>
          <a:xfrm flipH="false" flipV="false" rot="0">
            <a:off x="-4925441" y="3609788"/>
            <a:ext cx="9392643" cy="9529477"/>
          </a:xfrm>
          <a:custGeom>
            <a:avLst/>
            <a:gdLst/>
            <a:ahLst/>
            <a:cxnLst/>
            <a:rect r="r" b="b" t="t" l="l"/>
            <a:pathLst>
              <a:path h="9529477" w="9392643">
                <a:moveTo>
                  <a:pt x="0" y="0"/>
                </a:moveTo>
                <a:lnTo>
                  <a:pt x="9392643" y="0"/>
                </a:lnTo>
                <a:lnTo>
                  <a:pt x="9392643" y="9529476"/>
                </a:lnTo>
                <a:lnTo>
                  <a:pt x="0" y="9529476"/>
                </a:lnTo>
                <a:lnTo>
                  <a:pt x="0" y="0"/>
                </a:lnTo>
                <a:close/>
              </a:path>
            </a:pathLst>
          </a:custGeom>
          <a:blipFill>
            <a:blip r:embed="rId3">
              <a:alphaModFix amt="20999"/>
              <a:extLst>
                <a:ext uri="{96DAC541-7B7A-43D3-8B79-37D633B846F1}">
                  <asvg:svgBlip xmlns:asvg="http://schemas.microsoft.com/office/drawing/2016/SVG/main" r:embed="rId4"/>
                </a:ext>
              </a:extLst>
            </a:blip>
            <a:stretch>
              <a:fillRect l="0" t="0" r="0" b="0"/>
            </a:stretch>
          </a:blipFill>
        </p:spPr>
      </p:sp>
      <p:sp>
        <p:nvSpPr>
          <p:cNvPr name="Freeform 11" id="11"/>
          <p:cNvSpPr/>
          <p:nvPr/>
        </p:nvSpPr>
        <p:spPr>
          <a:xfrm flipH="false" flipV="false" rot="0">
            <a:off x="1498121" y="967949"/>
            <a:ext cx="588438" cy="597010"/>
          </a:xfrm>
          <a:custGeom>
            <a:avLst/>
            <a:gdLst/>
            <a:ahLst/>
            <a:cxnLst/>
            <a:rect r="r" b="b" t="t" l="l"/>
            <a:pathLst>
              <a:path h="597010" w="588438">
                <a:moveTo>
                  <a:pt x="0" y="0"/>
                </a:moveTo>
                <a:lnTo>
                  <a:pt x="588438" y="0"/>
                </a:lnTo>
                <a:lnTo>
                  <a:pt x="588438" y="597010"/>
                </a:lnTo>
                <a:lnTo>
                  <a:pt x="0" y="59701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2" id="12"/>
          <p:cNvSpPr txBox="true"/>
          <p:nvPr/>
        </p:nvSpPr>
        <p:spPr>
          <a:xfrm rot="0">
            <a:off x="1028700" y="1641123"/>
            <a:ext cx="1527280" cy="325174"/>
          </a:xfrm>
          <a:prstGeom prst="rect">
            <a:avLst/>
          </a:prstGeom>
        </p:spPr>
        <p:txBody>
          <a:bodyPr anchor="t" rtlCol="false" tIns="0" lIns="0" bIns="0" rIns="0">
            <a:spAutoFit/>
          </a:bodyPr>
          <a:lstStyle/>
          <a:p>
            <a:pPr algn="ctr">
              <a:lnSpc>
                <a:spcPts val="2567"/>
              </a:lnSpc>
              <a:spcBef>
                <a:spcPct val="0"/>
              </a:spcBef>
            </a:pPr>
            <a:r>
              <a:rPr lang="en-US" b="true" sz="1834" spc="-36">
                <a:solidFill>
                  <a:srgbClr val="145DA0"/>
                </a:solidFill>
                <a:latin typeface="Poppins Bold"/>
                <a:ea typeface="Poppins Bold"/>
                <a:cs typeface="Poppins Bold"/>
                <a:sym typeface="Poppins Bold"/>
              </a:rPr>
              <a:t>Soceity360</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5143500"/>
          </a:xfrm>
          <a:custGeom>
            <a:avLst/>
            <a:gdLst/>
            <a:ahLst/>
            <a:cxnLst/>
            <a:rect r="r" b="b" t="t" l="l"/>
            <a:pathLst>
              <a:path h="5143500" w="18288000">
                <a:moveTo>
                  <a:pt x="0" y="0"/>
                </a:moveTo>
                <a:lnTo>
                  <a:pt x="18288000" y="0"/>
                </a:lnTo>
                <a:lnTo>
                  <a:pt x="18288000" y="5143500"/>
                </a:lnTo>
                <a:lnTo>
                  <a:pt x="0" y="5143500"/>
                </a:lnTo>
                <a:lnTo>
                  <a:pt x="0" y="0"/>
                </a:lnTo>
                <a:close/>
              </a:path>
            </a:pathLst>
          </a:custGeom>
          <a:blipFill>
            <a:blip r:embed="rId2"/>
            <a:stretch>
              <a:fillRect l="0" t="-53555" r="0" b="-53555"/>
            </a:stretch>
          </a:blipFill>
        </p:spPr>
      </p:sp>
      <p:grpSp>
        <p:nvGrpSpPr>
          <p:cNvPr name="Group 3" id="3"/>
          <p:cNvGrpSpPr/>
          <p:nvPr/>
        </p:nvGrpSpPr>
        <p:grpSpPr>
          <a:xfrm rot="0">
            <a:off x="-188217" y="9258300"/>
            <a:ext cx="18476217" cy="1028700"/>
            <a:chOff x="0" y="0"/>
            <a:chExt cx="4866164" cy="270933"/>
          </a:xfrm>
        </p:grpSpPr>
        <p:sp>
          <p:nvSpPr>
            <p:cNvPr name="Freeform 4" id="4"/>
            <p:cNvSpPr/>
            <p:nvPr/>
          </p:nvSpPr>
          <p:spPr>
            <a:xfrm flipH="false" flipV="false" rot="0">
              <a:off x="0" y="0"/>
              <a:ext cx="4866164" cy="270933"/>
            </a:xfrm>
            <a:custGeom>
              <a:avLst/>
              <a:gdLst/>
              <a:ahLst/>
              <a:cxnLst/>
              <a:rect r="r" b="b" t="t" l="l"/>
              <a:pathLst>
                <a:path h="270933" w="4866164">
                  <a:moveTo>
                    <a:pt x="0" y="0"/>
                  </a:moveTo>
                  <a:lnTo>
                    <a:pt x="4866164" y="0"/>
                  </a:lnTo>
                  <a:lnTo>
                    <a:pt x="4866164" y="270933"/>
                  </a:lnTo>
                  <a:lnTo>
                    <a:pt x="0" y="270933"/>
                  </a:lnTo>
                  <a:close/>
                </a:path>
              </a:pathLst>
            </a:custGeom>
            <a:solidFill>
              <a:srgbClr val="5B98BA"/>
            </a:solidFill>
            <a:ln cap="sq">
              <a:noFill/>
              <a:prstDash val="solid"/>
              <a:miter/>
            </a:ln>
          </p:spPr>
        </p:sp>
        <p:sp>
          <p:nvSpPr>
            <p:cNvPr name="TextBox 5" id="5"/>
            <p:cNvSpPr txBox="true"/>
            <p:nvPr/>
          </p:nvSpPr>
          <p:spPr>
            <a:xfrm>
              <a:off x="0" y="-38100"/>
              <a:ext cx="4866164" cy="309033"/>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6" id="6"/>
          <p:cNvGrpSpPr/>
          <p:nvPr/>
        </p:nvGrpSpPr>
        <p:grpSpPr>
          <a:xfrm rot="0">
            <a:off x="3367558" y="2590556"/>
            <a:ext cx="11552885" cy="5105887"/>
            <a:chOff x="0" y="0"/>
            <a:chExt cx="3042735" cy="1344760"/>
          </a:xfrm>
        </p:grpSpPr>
        <p:sp>
          <p:nvSpPr>
            <p:cNvPr name="Freeform 7" id="7"/>
            <p:cNvSpPr/>
            <p:nvPr/>
          </p:nvSpPr>
          <p:spPr>
            <a:xfrm flipH="false" flipV="false" rot="0">
              <a:off x="0" y="0"/>
              <a:ext cx="3042735" cy="1344760"/>
            </a:xfrm>
            <a:custGeom>
              <a:avLst/>
              <a:gdLst/>
              <a:ahLst/>
              <a:cxnLst/>
              <a:rect r="r" b="b" t="t" l="l"/>
              <a:pathLst>
                <a:path h="1344760" w="3042735">
                  <a:moveTo>
                    <a:pt x="0" y="0"/>
                  </a:moveTo>
                  <a:lnTo>
                    <a:pt x="3042735" y="0"/>
                  </a:lnTo>
                  <a:lnTo>
                    <a:pt x="3042735" y="1344760"/>
                  </a:lnTo>
                  <a:lnTo>
                    <a:pt x="0" y="1344760"/>
                  </a:lnTo>
                  <a:close/>
                </a:path>
              </a:pathLst>
            </a:custGeom>
            <a:solidFill>
              <a:srgbClr val="145DA0"/>
            </a:solidFill>
            <a:ln cap="sq">
              <a:noFill/>
              <a:prstDash val="solid"/>
              <a:miter/>
            </a:ln>
          </p:spPr>
        </p:sp>
        <p:sp>
          <p:nvSpPr>
            <p:cNvPr name="TextBox 8" id="8"/>
            <p:cNvSpPr txBox="true"/>
            <p:nvPr/>
          </p:nvSpPr>
          <p:spPr>
            <a:xfrm>
              <a:off x="0" y="-38100"/>
              <a:ext cx="3042735" cy="1382860"/>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TextBox 9" id="9"/>
          <p:cNvSpPr txBox="true"/>
          <p:nvPr/>
        </p:nvSpPr>
        <p:spPr>
          <a:xfrm rot="0">
            <a:off x="6269838" y="2903493"/>
            <a:ext cx="5748323" cy="992039"/>
          </a:xfrm>
          <a:prstGeom prst="rect">
            <a:avLst/>
          </a:prstGeom>
        </p:spPr>
        <p:txBody>
          <a:bodyPr anchor="t" rtlCol="false" tIns="0" lIns="0" bIns="0" rIns="0">
            <a:spAutoFit/>
          </a:bodyPr>
          <a:lstStyle/>
          <a:p>
            <a:pPr algn="ctr" marL="0" indent="0" lvl="0">
              <a:lnSpc>
                <a:spcPts val="8195"/>
              </a:lnSpc>
              <a:spcBef>
                <a:spcPct val="0"/>
              </a:spcBef>
            </a:pPr>
            <a:r>
              <a:rPr lang="en-US" sz="5854">
                <a:solidFill>
                  <a:srgbClr val="FDFDFD"/>
                </a:solidFill>
                <a:latin typeface="Open Sans Extra Bold"/>
                <a:ea typeface="Open Sans Extra Bold"/>
                <a:cs typeface="Open Sans Extra Bold"/>
                <a:sym typeface="Open Sans Extra Bold"/>
              </a:rPr>
              <a:t>Introduction</a:t>
            </a:r>
          </a:p>
        </p:txBody>
      </p:sp>
      <p:sp>
        <p:nvSpPr>
          <p:cNvPr name="TextBox 10" id="10"/>
          <p:cNvSpPr txBox="true"/>
          <p:nvPr/>
        </p:nvSpPr>
        <p:spPr>
          <a:xfrm rot="0">
            <a:off x="3896755" y="4236467"/>
            <a:ext cx="10494490" cy="2897844"/>
          </a:xfrm>
          <a:prstGeom prst="rect">
            <a:avLst/>
          </a:prstGeom>
        </p:spPr>
        <p:txBody>
          <a:bodyPr anchor="t" rtlCol="false" tIns="0" lIns="0" bIns="0" rIns="0">
            <a:spAutoFit/>
          </a:bodyPr>
          <a:lstStyle/>
          <a:p>
            <a:pPr algn="ctr">
              <a:lnSpc>
                <a:spcPts val="3288"/>
              </a:lnSpc>
              <a:spcBef>
                <a:spcPct val="0"/>
              </a:spcBef>
            </a:pPr>
            <a:r>
              <a:rPr lang="en-US" sz="2348" spc="-46">
                <a:solidFill>
                  <a:srgbClr val="FDFDFD"/>
                </a:solidFill>
                <a:latin typeface="Poppins"/>
                <a:ea typeface="Poppins"/>
                <a:cs typeface="Poppins"/>
                <a:sym typeface="Poppins"/>
              </a:rPr>
              <a:t>Society360 is a City Management System that digitalizes lives of citizens. It provides a platform for both admins and residents to be able to live comfortably. Residents are able to register properties, book recreational facilities, apply for business licenses and even vote digitally for city initiatives. Admins, on the other hand, are able to schedule infrastructure maintenances as well as view and take action on all types of requests submitted by the residents</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14517814" y="-315404"/>
            <a:ext cx="3964281" cy="10917809"/>
            <a:chOff x="0" y="0"/>
            <a:chExt cx="1044090" cy="2875472"/>
          </a:xfrm>
        </p:grpSpPr>
        <p:sp>
          <p:nvSpPr>
            <p:cNvPr name="Freeform 3" id="3"/>
            <p:cNvSpPr/>
            <p:nvPr/>
          </p:nvSpPr>
          <p:spPr>
            <a:xfrm flipH="false" flipV="false" rot="0">
              <a:off x="0" y="0"/>
              <a:ext cx="1044090" cy="2875472"/>
            </a:xfrm>
            <a:custGeom>
              <a:avLst/>
              <a:gdLst/>
              <a:ahLst/>
              <a:cxnLst/>
              <a:rect r="r" b="b" t="t" l="l"/>
              <a:pathLst>
                <a:path h="2875472" w="1044090">
                  <a:moveTo>
                    <a:pt x="0" y="0"/>
                  </a:moveTo>
                  <a:lnTo>
                    <a:pt x="1044090" y="0"/>
                  </a:lnTo>
                  <a:lnTo>
                    <a:pt x="1044090" y="2875472"/>
                  </a:lnTo>
                  <a:lnTo>
                    <a:pt x="0" y="2875472"/>
                  </a:lnTo>
                  <a:close/>
                </a:path>
              </a:pathLst>
            </a:custGeom>
            <a:solidFill>
              <a:srgbClr val="145DA0"/>
            </a:solidFill>
            <a:ln cap="sq">
              <a:noFill/>
              <a:prstDash val="solid"/>
              <a:miter/>
            </a:ln>
          </p:spPr>
        </p:sp>
        <p:sp>
          <p:nvSpPr>
            <p:cNvPr name="TextBox 4" id="4"/>
            <p:cNvSpPr txBox="true"/>
            <p:nvPr/>
          </p:nvSpPr>
          <p:spPr>
            <a:xfrm>
              <a:off x="0" y="-38100"/>
              <a:ext cx="1044090" cy="2913572"/>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TextBox 5" id="5"/>
          <p:cNvSpPr txBox="true"/>
          <p:nvPr/>
        </p:nvSpPr>
        <p:spPr>
          <a:xfrm rot="0">
            <a:off x="3712381" y="392902"/>
            <a:ext cx="4652520" cy="1244690"/>
          </a:xfrm>
          <a:prstGeom prst="rect">
            <a:avLst/>
          </a:prstGeom>
        </p:spPr>
        <p:txBody>
          <a:bodyPr anchor="t" rtlCol="false" tIns="0" lIns="0" bIns="0" rIns="0">
            <a:spAutoFit/>
          </a:bodyPr>
          <a:lstStyle/>
          <a:p>
            <a:pPr algn="l">
              <a:lnSpc>
                <a:spcPts val="10248"/>
              </a:lnSpc>
              <a:spcBef>
                <a:spcPct val="0"/>
              </a:spcBef>
            </a:pPr>
            <a:r>
              <a:rPr lang="en-US" sz="7320">
                <a:solidFill>
                  <a:srgbClr val="051D40"/>
                </a:solidFill>
                <a:latin typeface="Open Sans Extra Bold"/>
                <a:ea typeface="Open Sans Extra Bold"/>
                <a:cs typeface="Open Sans Extra Bold"/>
                <a:sym typeface="Open Sans Extra Bold"/>
              </a:rPr>
              <a:t>Usecases</a:t>
            </a:r>
          </a:p>
        </p:txBody>
      </p:sp>
      <p:grpSp>
        <p:nvGrpSpPr>
          <p:cNvPr name="Group 6" id="6"/>
          <p:cNvGrpSpPr/>
          <p:nvPr/>
        </p:nvGrpSpPr>
        <p:grpSpPr>
          <a:xfrm rot="0">
            <a:off x="-1867766" y="-1614217"/>
            <a:ext cx="3735531" cy="3735531"/>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9" id="9"/>
          <p:cNvSpPr/>
          <p:nvPr/>
        </p:nvSpPr>
        <p:spPr>
          <a:xfrm flipH="false" flipV="false" rot="5400000">
            <a:off x="2961656" y="2446242"/>
            <a:ext cx="510937" cy="453341"/>
          </a:xfrm>
          <a:custGeom>
            <a:avLst/>
            <a:gdLst/>
            <a:ahLst/>
            <a:cxnLst/>
            <a:rect r="r" b="b" t="t" l="l"/>
            <a:pathLst>
              <a:path h="453341" w="510937">
                <a:moveTo>
                  <a:pt x="0" y="0"/>
                </a:moveTo>
                <a:lnTo>
                  <a:pt x="510937" y="0"/>
                </a:lnTo>
                <a:lnTo>
                  <a:pt x="510937" y="453341"/>
                </a:lnTo>
                <a:lnTo>
                  <a:pt x="0" y="45334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0">
            <a:off x="11796731" y="447246"/>
            <a:ext cx="5972616" cy="9392508"/>
          </a:xfrm>
          <a:custGeom>
            <a:avLst/>
            <a:gdLst/>
            <a:ahLst/>
            <a:cxnLst/>
            <a:rect r="r" b="b" t="t" l="l"/>
            <a:pathLst>
              <a:path h="9392508" w="5972616">
                <a:moveTo>
                  <a:pt x="0" y="0"/>
                </a:moveTo>
                <a:lnTo>
                  <a:pt x="5972616" y="0"/>
                </a:lnTo>
                <a:lnTo>
                  <a:pt x="5972616" y="9392508"/>
                </a:lnTo>
                <a:lnTo>
                  <a:pt x="0" y="9392508"/>
                </a:lnTo>
                <a:lnTo>
                  <a:pt x="0" y="0"/>
                </a:lnTo>
                <a:close/>
              </a:path>
            </a:pathLst>
          </a:custGeom>
          <a:blipFill>
            <a:blip r:embed="rId4"/>
            <a:stretch>
              <a:fillRect l="-67797" t="0" r="-67797" b="0"/>
            </a:stretch>
          </a:blipFill>
        </p:spPr>
      </p:sp>
      <p:sp>
        <p:nvSpPr>
          <p:cNvPr name="TextBox 11" id="11"/>
          <p:cNvSpPr txBox="true"/>
          <p:nvPr/>
        </p:nvSpPr>
        <p:spPr>
          <a:xfrm rot="0">
            <a:off x="3712381" y="2371017"/>
            <a:ext cx="3773019" cy="518066"/>
          </a:xfrm>
          <a:prstGeom prst="rect">
            <a:avLst/>
          </a:prstGeom>
        </p:spPr>
        <p:txBody>
          <a:bodyPr anchor="t" rtlCol="false" tIns="0" lIns="0" bIns="0" rIns="0">
            <a:spAutoFit/>
          </a:bodyPr>
          <a:lstStyle/>
          <a:p>
            <a:pPr algn="l">
              <a:lnSpc>
                <a:spcPts val="3995"/>
              </a:lnSpc>
              <a:spcBef>
                <a:spcPct val="0"/>
              </a:spcBef>
            </a:pPr>
            <a:r>
              <a:rPr lang="en-US" sz="2853" spc="-57">
                <a:solidFill>
                  <a:srgbClr val="051D40"/>
                </a:solidFill>
                <a:latin typeface="Poppins"/>
                <a:ea typeface="Poppins"/>
                <a:cs typeface="Poppins"/>
                <a:sym typeface="Poppins"/>
              </a:rPr>
              <a:t>Register Property</a:t>
            </a:r>
          </a:p>
        </p:txBody>
      </p:sp>
      <p:sp>
        <p:nvSpPr>
          <p:cNvPr name="Freeform 12" id="12"/>
          <p:cNvSpPr/>
          <p:nvPr/>
        </p:nvSpPr>
        <p:spPr>
          <a:xfrm flipH="false" flipV="false" rot="5400000">
            <a:off x="2961656" y="3071749"/>
            <a:ext cx="510937" cy="453341"/>
          </a:xfrm>
          <a:custGeom>
            <a:avLst/>
            <a:gdLst/>
            <a:ahLst/>
            <a:cxnLst/>
            <a:rect r="r" b="b" t="t" l="l"/>
            <a:pathLst>
              <a:path h="453341" w="510937">
                <a:moveTo>
                  <a:pt x="0" y="0"/>
                </a:moveTo>
                <a:lnTo>
                  <a:pt x="510937" y="0"/>
                </a:lnTo>
                <a:lnTo>
                  <a:pt x="510937" y="453341"/>
                </a:lnTo>
                <a:lnTo>
                  <a:pt x="0" y="45334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3" id="13"/>
          <p:cNvSpPr txBox="true"/>
          <p:nvPr/>
        </p:nvSpPr>
        <p:spPr>
          <a:xfrm rot="0">
            <a:off x="3712381" y="2996524"/>
            <a:ext cx="5480840" cy="518066"/>
          </a:xfrm>
          <a:prstGeom prst="rect">
            <a:avLst/>
          </a:prstGeom>
        </p:spPr>
        <p:txBody>
          <a:bodyPr anchor="t" rtlCol="false" tIns="0" lIns="0" bIns="0" rIns="0">
            <a:spAutoFit/>
          </a:bodyPr>
          <a:lstStyle/>
          <a:p>
            <a:pPr algn="l">
              <a:lnSpc>
                <a:spcPts val="3995"/>
              </a:lnSpc>
              <a:spcBef>
                <a:spcPct val="0"/>
              </a:spcBef>
            </a:pPr>
            <a:r>
              <a:rPr lang="en-US" sz="2853" spc="-57">
                <a:solidFill>
                  <a:srgbClr val="051D40"/>
                </a:solidFill>
                <a:latin typeface="Poppins"/>
                <a:ea typeface="Poppins"/>
                <a:cs typeface="Poppins"/>
                <a:sym typeface="Poppins"/>
              </a:rPr>
              <a:t>Reserve Recreation Facility</a:t>
            </a:r>
          </a:p>
        </p:txBody>
      </p:sp>
      <p:sp>
        <p:nvSpPr>
          <p:cNvPr name="Freeform 14" id="14"/>
          <p:cNvSpPr/>
          <p:nvPr/>
        </p:nvSpPr>
        <p:spPr>
          <a:xfrm flipH="false" flipV="false" rot="5400000">
            <a:off x="2961656" y="3696986"/>
            <a:ext cx="510937" cy="453341"/>
          </a:xfrm>
          <a:custGeom>
            <a:avLst/>
            <a:gdLst/>
            <a:ahLst/>
            <a:cxnLst/>
            <a:rect r="r" b="b" t="t" l="l"/>
            <a:pathLst>
              <a:path h="453341" w="510937">
                <a:moveTo>
                  <a:pt x="0" y="0"/>
                </a:moveTo>
                <a:lnTo>
                  <a:pt x="510937" y="0"/>
                </a:lnTo>
                <a:lnTo>
                  <a:pt x="510937" y="453341"/>
                </a:lnTo>
                <a:lnTo>
                  <a:pt x="0" y="45334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5" id="15"/>
          <p:cNvSpPr txBox="true"/>
          <p:nvPr/>
        </p:nvSpPr>
        <p:spPr>
          <a:xfrm rot="0">
            <a:off x="3712381" y="3621761"/>
            <a:ext cx="4652520" cy="518066"/>
          </a:xfrm>
          <a:prstGeom prst="rect">
            <a:avLst/>
          </a:prstGeom>
        </p:spPr>
        <p:txBody>
          <a:bodyPr anchor="t" rtlCol="false" tIns="0" lIns="0" bIns="0" rIns="0">
            <a:spAutoFit/>
          </a:bodyPr>
          <a:lstStyle/>
          <a:p>
            <a:pPr algn="l">
              <a:lnSpc>
                <a:spcPts val="3995"/>
              </a:lnSpc>
              <a:spcBef>
                <a:spcPct val="0"/>
              </a:spcBef>
            </a:pPr>
            <a:r>
              <a:rPr lang="en-US" sz="2853" spc="-57">
                <a:solidFill>
                  <a:srgbClr val="051D40"/>
                </a:solidFill>
                <a:latin typeface="Poppins"/>
                <a:ea typeface="Poppins"/>
                <a:cs typeface="Poppins"/>
                <a:sym typeface="Poppins"/>
              </a:rPr>
              <a:t>Submit Public Feedback</a:t>
            </a:r>
          </a:p>
        </p:txBody>
      </p:sp>
      <p:sp>
        <p:nvSpPr>
          <p:cNvPr name="Freeform 16" id="16"/>
          <p:cNvSpPr/>
          <p:nvPr/>
        </p:nvSpPr>
        <p:spPr>
          <a:xfrm flipH="false" flipV="false" rot="5400000">
            <a:off x="2961656" y="4322493"/>
            <a:ext cx="510937" cy="453341"/>
          </a:xfrm>
          <a:custGeom>
            <a:avLst/>
            <a:gdLst/>
            <a:ahLst/>
            <a:cxnLst/>
            <a:rect r="r" b="b" t="t" l="l"/>
            <a:pathLst>
              <a:path h="453341" w="510937">
                <a:moveTo>
                  <a:pt x="0" y="0"/>
                </a:moveTo>
                <a:lnTo>
                  <a:pt x="510937" y="0"/>
                </a:lnTo>
                <a:lnTo>
                  <a:pt x="510937" y="453340"/>
                </a:lnTo>
                <a:lnTo>
                  <a:pt x="0" y="45334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7" id="17"/>
          <p:cNvSpPr txBox="true"/>
          <p:nvPr/>
        </p:nvSpPr>
        <p:spPr>
          <a:xfrm rot="0">
            <a:off x="3712381" y="4247267"/>
            <a:ext cx="4397771" cy="518066"/>
          </a:xfrm>
          <a:prstGeom prst="rect">
            <a:avLst/>
          </a:prstGeom>
        </p:spPr>
        <p:txBody>
          <a:bodyPr anchor="t" rtlCol="false" tIns="0" lIns="0" bIns="0" rIns="0">
            <a:spAutoFit/>
          </a:bodyPr>
          <a:lstStyle/>
          <a:p>
            <a:pPr algn="l">
              <a:lnSpc>
                <a:spcPts val="3995"/>
              </a:lnSpc>
              <a:spcBef>
                <a:spcPct val="0"/>
              </a:spcBef>
            </a:pPr>
            <a:r>
              <a:rPr lang="en-US" sz="2853" spc="-57">
                <a:solidFill>
                  <a:srgbClr val="051D40"/>
                </a:solidFill>
                <a:latin typeface="Poppins"/>
                <a:ea typeface="Poppins"/>
                <a:cs typeface="Poppins"/>
                <a:sym typeface="Poppins"/>
              </a:rPr>
              <a:t>Pay Utility Bill</a:t>
            </a:r>
          </a:p>
        </p:txBody>
      </p:sp>
      <p:sp>
        <p:nvSpPr>
          <p:cNvPr name="Freeform 18" id="18"/>
          <p:cNvSpPr/>
          <p:nvPr/>
        </p:nvSpPr>
        <p:spPr>
          <a:xfrm flipH="false" flipV="false" rot="5400000">
            <a:off x="2961656" y="4947730"/>
            <a:ext cx="510937" cy="453341"/>
          </a:xfrm>
          <a:custGeom>
            <a:avLst/>
            <a:gdLst/>
            <a:ahLst/>
            <a:cxnLst/>
            <a:rect r="r" b="b" t="t" l="l"/>
            <a:pathLst>
              <a:path h="453341" w="510937">
                <a:moveTo>
                  <a:pt x="0" y="0"/>
                </a:moveTo>
                <a:lnTo>
                  <a:pt x="510937" y="0"/>
                </a:lnTo>
                <a:lnTo>
                  <a:pt x="510937" y="453340"/>
                </a:lnTo>
                <a:lnTo>
                  <a:pt x="0" y="45334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9" id="19"/>
          <p:cNvSpPr txBox="true"/>
          <p:nvPr/>
        </p:nvSpPr>
        <p:spPr>
          <a:xfrm rot="0">
            <a:off x="3712381" y="4872504"/>
            <a:ext cx="4579735" cy="518066"/>
          </a:xfrm>
          <a:prstGeom prst="rect">
            <a:avLst/>
          </a:prstGeom>
        </p:spPr>
        <p:txBody>
          <a:bodyPr anchor="t" rtlCol="false" tIns="0" lIns="0" bIns="0" rIns="0">
            <a:spAutoFit/>
          </a:bodyPr>
          <a:lstStyle/>
          <a:p>
            <a:pPr algn="l">
              <a:lnSpc>
                <a:spcPts val="3995"/>
              </a:lnSpc>
              <a:spcBef>
                <a:spcPct val="0"/>
              </a:spcBef>
            </a:pPr>
            <a:r>
              <a:rPr lang="en-US" sz="2853" spc="-57">
                <a:solidFill>
                  <a:srgbClr val="051D40"/>
                </a:solidFill>
                <a:latin typeface="Poppins"/>
                <a:ea typeface="Poppins"/>
                <a:cs typeface="Poppins"/>
                <a:sym typeface="Poppins"/>
              </a:rPr>
              <a:t>Request Public Service</a:t>
            </a:r>
          </a:p>
        </p:txBody>
      </p:sp>
      <p:sp>
        <p:nvSpPr>
          <p:cNvPr name="Freeform 20" id="20"/>
          <p:cNvSpPr/>
          <p:nvPr/>
        </p:nvSpPr>
        <p:spPr>
          <a:xfrm flipH="false" flipV="false" rot="5400000">
            <a:off x="2961656" y="5573237"/>
            <a:ext cx="510937" cy="453341"/>
          </a:xfrm>
          <a:custGeom>
            <a:avLst/>
            <a:gdLst/>
            <a:ahLst/>
            <a:cxnLst/>
            <a:rect r="r" b="b" t="t" l="l"/>
            <a:pathLst>
              <a:path h="453341" w="510937">
                <a:moveTo>
                  <a:pt x="0" y="0"/>
                </a:moveTo>
                <a:lnTo>
                  <a:pt x="510937" y="0"/>
                </a:lnTo>
                <a:lnTo>
                  <a:pt x="510937" y="453340"/>
                </a:lnTo>
                <a:lnTo>
                  <a:pt x="0" y="45334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21" id="21"/>
          <p:cNvSpPr txBox="true"/>
          <p:nvPr/>
        </p:nvSpPr>
        <p:spPr>
          <a:xfrm rot="0">
            <a:off x="3712381" y="5498011"/>
            <a:ext cx="4397771" cy="518066"/>
          </a:xfrm>
          <a:prstGeom prst="rect">
            <a:avLst/>
          </a:prstGeom>
        </p:spPr>
        <p:txBody>
          <a:bodyPr anchor="t" rtlCol="false" tIns="0" lIns="0" bIns="0" rIns="0">
            <a:spAutoFit/>
          </a:bodyPr>
          <a:lstStyle/>
          <a:p>
            <a:pPr algn="l">
              <a:lnSpc>
                <a:spcPts val="3995"/>
              </a:lnSpc>
              <a:spcBef>
                <a:spcPct val="0"/>
              </a:spcBef>
            </a:pPr>
            <a:r>
              <a:rPr lang="en-US" sz="2853" spc="-57">
                <a:solidFill>
                  <a:srgbClr val="051D40"/>
                </a:solidFill>
                <a:latin typeface="Poppins"/>
                <a:ea typeface="Poppins"/>
                <a:cs typeface="Poppins"/>
                <a:sym typeface="Poppins"/>
              </a:rPr>
              <a:t>Digital Voting</a:t>
            </a:r>
          </a:p>
        </p:txBody>
      </p:sp>
      <p:sp>
        <p:nvSpPr>
          <p:cNvPr name="Freeform 22" id="22"/>
          <p:cNvSpPr/>
          <p:nvPr/>
        </p:nvSpPr>
        <p:spPr>
          <a:xfrm flipH="false" flipV="false" rot="5400000">
            <a:off x="2961656" y="6198474"/>
            <a:ext cx="510937" cy="453341"/>
          </a:xfrm>
          <a:custGeom>
            <a:avLst/>
            <a:gdLst/>
            <a:ahLst/>
            <a:cxnLst/>
            <a:rect r="r" b="b" t="t" l="l"/>
            <a:pathLst>
              <a:path h="453341" w="510937">
                <a:moveTo>
                  <a:pt x="0" y="0"/>
                </a:moveTo>
                <a:lnTo>
                  <a:pt x="510937" y="0"/>
                </a:lnTo>
                <a:lnTo>
                  <a:pt x="510937" y="453340"/>
                </a:lnTo>
                <a:lnTo>
                  <a:pt x="0" y="45334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23" id="23"/>
          <p:cNvSpPr txBox="true"/>
          <p:nvPr/>
        </p:nvSpPr>
        <p:spPr>
          <a:xfrm rot="0">
            <a:off x="3712381" y="6123248"/>
            <a:ext cx="4579735" cy="518066"/>
          </a:xfrm>
          <a:prstGeom prst="rect">
            <a:avLst/>
          </a:prstGeom>
        </p:spPr>
        <p:txBody>
          <a:bodyPr anchor="t" rtlCol="false" tIns="0" lIns="0" bIns="0" rIns="0">
            <a:spAutoFit/>
          </a:bodyPr>
          <a:lstStyle/>
          <a:p>
            <a:pPr algn="l">
              <a:lnSpc>
                <a:spcPts val="3995"/>
              </a:lnSpc>
              <a:spcBef>
                <a:spcPct val="0"/>
              </a:spcBef>
            </a:pPr>
            <a:r>
              <a:rPr lang="en-US" sz="2853" spc="-57">
                <a:solidFill>
                  <a:srgbClr val="051D40"/>
                </a:solidFill>
                <a:latin typeface="Poppins"/>
                <a:ea typeface="Poppins"/>
                <a:cs typeface="Poppins"/>
                <a:sym typeface="Poppins"/>
              </a:rPr>
              <a:t>Acquire Business License</a:t>
            </a:r>
          </a:p>
        </p:txBody>
      </p:sp>
      <p:sp>
        <p:nvSpPr>
          <p:cNvPr name="Freeform 24" id="24"/>
          <p:cNvSpPr/>
          <p:nvPr/>
        </p:nvSpPr>
        <p:spPr>
          <a:xfrm flipH="false" flipV="false" rot="5400000">
            <a:off x="2961656" y="6823980"/>
            <a:ext cx="510937" cy="453341"/>
          </a:xfrm>
          <a:custGeom>
            <a:avLst/>
            <a:gdLst/>
            <a:ahLst/>
            <a:cxnLst/>
            <a:rect r="r" b="b" t="t" l="l"/>
            <a:pathLst>
              <a:path h="453341" w="510937">
                <a:moveTo>
                  <a:pt x="0" y="0"/>
                </a:moveTo>
                <a:lnTo>
                  <a:pt x="510937" y="0"/>
                </a:lnTo>
                <a:lnTo>
                  <a:pt x="510937" y="453341"/>
                </a:lnTo>
                <a:lnTo>
                  <a:pt x="0" y="45334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25" id="25"/>
          <p:cNvSpPr txBox="true"/>
          <p:nvPr/>
        </p:nvSpPr>
        <p:spPr>
          <a:xfrm rot="0">
            <a:off x="3712381" y="6748755"/>
            <a:ext cx="5997448" cy="518066"/>
          </a:xfrm>
          <a:prstGeom prst="rect">
            <a:avLst/>
          </a:prstGeom>
        </p:spPr>
        <p:txBody>
          <a:bodyPr anchor="t" rtlCol="false" tIns="0" lIns="0" bIns="0" rIns="0">
            <a:spAutoFit/>
          </a:bodyPr>
          <a:lstStyle/>
          <a:p>
            <a:pPr algn="l">
              <a:lnSpc>
                <a:spcPts val="3995"/>
              </a:lnSpc>
              <a:spcBef>
                <a:spcPct val="0"/>
              </a:spcBef>
            </a:pPr>
            <a:r>
              <a:rPr lang="en-US" sz="2853" spc="-57">
                <a:solidFill>
                  <a:srgbClr val="051D40"/>
                </a:solidFill>
                <a:latin typeface="Poppins"/>
                <a:ea typeface="Poppins"/>
                <a:cs typeface="Poppins"/>
                <a:sym typeface="Poppins"/>
              </a:rPr>
              <a:t>Report Crime or Traffic Incident</a:t>
            </a:r>
          </a:p>
        </p:txBody>
      </p:sp>
      <p:sp>
        <p:nvSpPr>
          <p:cNvPr name="Freeform 26" id="26"/>
          <p:cNvSpPr/>
          <p:nvPr/>
        </p:nvSpPr>
        <p:spPr>
          <a:xfrm flipH="false" flipV="false" rot="5400000">
            <a:off x="2961656" y="7525417"/>
            <a:ext cx="510937" cy="453341"/>
          </a:xfrm>
          <a:custGeom>
            <a:avLst/>
            <a:gdLst/>
            <a:ahLst/>
            <a:cxnLst/>
            <a:rect r="r" b="b" t="t" l="l"/>
            <a:pathLst>
              <a:path h="453341" w="510937">
                <a:moveTo>
                  <a:pt x="0" y="0"/>
                </a:moveTo>
                <a:lnTo>
                  <a:pt x="510937" y="0"/>
                </a:lnTo>
                <a:lnTo>
                  <a:pt x="510937" y="453341"/>
                </a:lnTo>
                <a:lnTo>
                  <a:pt x="0" y="45334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27" id="27"/>
          <p:cNvSpPr txBox="true"/>
          <p:nvPr/>
        </p:nvSpPr>
        <p:spPr>
          <a:xfrm rot="0">
            <a:off x="3712381" y="7450192"/>
            <a:ext cx="6760246" cy="518066"/>
          </a:xfrm>
          <a:prstGeom prst="rect">
            <a:avLst/>
          </a:prstGeom>
        </p:spPr>
        <p:txBody>
          <a:bodyPr anchor="t" rtlCol="false" tIns="0" lIns="0" bIns="0" rIns="0">
            <a:spAutoFit/>
          </a:bodyPr>
          <a:lstStyle/>
          <a:p>
            <a:pPr algn="l">
              <a:lnSpc>
                <a:spcPts val="3995"/>
              </a:lnSpc>
              <a:spcBef>
                <a:spcPct val="0"/>
              </a:spcBef>
            </a:pPr>
            <a:r>
              <a:rPr lang="en-US" sz="2853" spc="-57">
                <a:solidFill>
                  <a:srgbClr val="051D40"/>
                </a:solidFill>
                <a:latin typeface="Poppins"/>
                <a:ea typeface="Poppins"/>
                <a:cs typeface="Poppins"/>
                <a:sym typeface="Poppins"/>
              </a:rPr>
              <a:t>Schedule Infrastructure Maintenanace</a:t>
            </a:r>
          </a:p>
        </p:txBody>
      </p:sp>
      <p:sp>
        <p:nvSpPr>
          <p:cNvPr name="Freeform 28" id="28"/>
          <p:cNvSpPr/>
          <p:nvPr/>
        </p:nvSpPr>
        <p:spPr>
          <a:xfrm flipH="false" flipV="false" rot="5400000">
            <a:off x="2961656" y="8150924"/>
            <a:ext cx="510937" cy="453341"/>
          </a:xfrm>
          <a:custGeom>
            <a:avLst/>
            <a:gdLst/>
            <a:ahLst/>
            <a:cxnLst/>
            <a:rect r="r" b="b" t="t" l="l"/>
            <a:pathLst>
              <a:path h="453341" w="510937">
                <a:moveTo>
                  <a:pt x="0" y="0"/>
                </a:moveTo>
                <a:lnTo>
                  <a:pt x="510937" y="0"/>
                </a:lnTo>
                <a:lnTo>
                  <a:pt x="510937" y="453341"/>
                </a:lnTo>
                <a:lnTo>
                  <a:pt x="0" y="45334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29" id="29"/>
          <p:cNvSpPr txBox="true"/>
          <p:nvPr/>
        </p:nvSpPr>
        <p:spPr>
          <a:xfrm rot="0">
            <a:off x="3712381" y="8075699"/>
            <a:ext cx="4397771" cy="518066"/>
          </a:xfrm>
          <a:prstGeom prst="rect">
            <a:avLst/>
          </a:prstGeom>
        </p:spPr>
        <p:txBody>
          <a:bodyPr anchor="t" rtlCol="false" tIns="0" lIns="0" bIns="0" rIns="0">
            <a:spAutoFit/>
          </a:bodyPr>
          <a:lstStyle/>
          <a:p>
            <a:pPr algn="l">
              <a:lnSpc>
                <a:spcPts val="3995"/>
              </a:lnSpc>
              <a:spcBef>
                <a:spcPct val="0"/>
              </a:spcBef>
            </a:pPr>
            <a:r>
              <a:rPr lang="en-US" sz="2853" spc="-57">
                <a:solidFill>
                  <a:srgbClr val="051D40"/>
                </a:solidFill>
                <a:latin typeface="Poppins"/>
                <a:ea typeface="Poppins"/>
                <a:cs typeface="Poppins"/>
                <a:sym typeface="Poppins"/>
              </a:rPr>
              <a:t>Manage Institute</a:t>
            </a:r>
          </a:p>
        </p:txBody>
      </p:sp>
      <p:sp>
        <p:nvSpPr>
          <p:cNvPr name="Freeform 30" id="30"/>
          <p:cNvSpPr/>
          <p:nvPr/>
        </p:nvSpPr>
        <p:spPr>
          <a:xfrm flipH="false" flipV="false" rot="5400000">
            <a:off x="2961656" y="8776161"/>
            <a:ext cx="510937" cy="453341"/>
          </a:xfrm>
          <a:custGeom>
            <a:avLst/>
            <a:gdLst/>
            <a:ahLst/>
            <a:cxnLst/>
            <a:rect r="r" b="b" t="t" l="l"/>
            <a:pathLst>
              <a:path h="453341" w="510937">
                <a:moveTo>
                  <a:pt x="0" y="0"/>
                </a:moveTo>
                <a:lnTo>
                  <a:pt x="510937" y="0"/>
                </a:lnTo>
                <a:lnTo>
                  <a:pt x="510937" y="453341"/>
                </a:lnTo>
                <a:lnTo>
                  <a:pt x="0" y="45334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1" id="31"/>
          <p:cNvSpPr txBox="true"/>
          <p:nvPr/>
        </p:nvSpPr>
        <p:spPr>
          <a:xfrm rot="0">
            <a:off x="3712381" y="8700936"/>
            <a:ext cx="4579735" cy="518066"/>
          </a:xfrm>
          <a:prstGeom prst="rect">
            <a:avLst/>
          </a:prstGeom>
        </p:spPr>
        <p:txBody>
          <a:bodyPr anchor="t" rtlCol="false" tIns="0" lIns="0" bIns="0" rIns="0">
            <a:spAutoFit/>
          </a:bodyPr>
          <a:lstStyle/>
          <a:p>
            <a:pPr algn="l">
              <a:lnSpc>
                <a:spcPts val="3995"/>
              </a:lnSpc>
              <a:spcBef>
                <a:spcPct val="0"/>
              </a:spcBef>
            </a:pPr>
            <a:r>
              <a:rPr lang="en-US" sz="2853" spc="-57">
                <a:solidFill>
                  <a:srgbClr val="051D40"/>
                </a:solidFill>
                <a:latin typeface="Poppins"/>
                <a:ea typeface="Poppins"/>
                <a:cs typeface="Poppins"/>
                <a:sym typeface="Poppins"/>
              </a:rPr>
              <a:t>Manage Healthcare</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13266830" y="0"/>
            <a:ext cx="5021170" cy="10287000"/>
            <a:chOff x="0" y="0"/>
            <a:chExt cx="1322448" cy="2709333"/>
          </a:xfrm>
        </p:grpSpPr>
        <p:sp>
          <p:nvSpPr>
            <p:cNvPr name="Freeform 3" id="3"/>
            <p:cNvSpPr/>
            <p:nvPr/>
          </p:nvSpPr>
          <p:spPr>
            <a:xfrm flipH="false" flipV="false" rot="0">
              <a:off x="0" y="0"/>
              <a:ext cx="1322448" cy="2709333"/>
            </a:xfrm>
            <a:custGeom>
              <a:avLst/>
              <a:gdLst/>
              <a:ahLst/>
              <a:cxnLst/>
              <a:rect r="r" b="b" t="t" l="l"/>
              <a:pathLst>
                <a:path h="2709333" w="1322448">
                  <a:moveTo>
                    <a:pt x="0" y="0"/>
                  </a:moveTo>
                  <a:lnTo>
                    <a:pt x="1322448" y="0"/>
                  </a:lnTo>
                  <a:lnTo>
                    <a:pt x="1322448" y="2709333"/>
                  </a:lnTo>
                  <a:lnTo>
                    <a:pt x="0" y="2709333"/>
                  </a:lnTo>
                  <a:close/>
                </a:path>
              </a:pathLst>
            </a:custGeom>
            <a:solidFill>
              <a:srgbClr val="051D40"/>
            </a:solidFill>
          </p:spPr>
        </p:sp>
        <p:sp>
          <p:nvSpPr>
            <p:cNvPr name="TextBox 4" id="4"/>
            <p:cNvSpPr txBox="true"/>
            <p:nvPr/>
          </p:nvSpPr>
          <p:spPr>
            <a:xfrm>
              <a:off x="0" y="-38100"/>
              <a:ext cx="1322448" cy="2747433"/>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1609132" y="1222804"/>
            <a:ext cx="7922504" cy="771523"/>
          </a:xfrm>
          <a:prstGeom prst="rect">
            <a:avLst/>
          </a:prstGeom>
        </p:spPr>
        <p:txBody>
          <a:bodyPr anchor="t" rtlCol="false" tIns="0" lIns="0" bIns="0" rIns="0">
            <a:spAutoFit/>
          </a:bodyPr>
          <a:lstStyle/>
          <a:p>
            <a:pPr algn="l" marL="0" indent="0" lvl="0">
              <a:lnSpc>
                <a:spcPts val="6300"/>
              </a:lnSpc>
              <a:spcBef>
                <a:spcPct val="0"/>
              </a:spcBef>
            </a:pPr>
            <a:r>
              <a:rPr lang="en-US" sz="4500">
                <a:solidFill>
                  <a:srgbClr val="051D40"/>
                </a:solidFill>
                <a:latin typeface="Open Sans Extra Bold"/>
                <a:ea typeface="Open Sans Extra Bold"/>
                <a:cs typeface="Open Sans Extra Bold"/>
                <a:sym typeface="Open Sans Extra Bold"/>
              </a:rPr>
              <a:t>GRASP &amp; Design Patterns</a:t>
            </a:r>
          </a:p>
        </p:txBody>
      </p:sp>
      <p:grpSp>
        <p:nvGrpSpPr>
          <p:cNvPr name="Group 6" id="6"/>
          <p:cNvGrpSpPr/>
          <p:nvPr/>
        </p:nvGrpSpPr>
        <p:grpSpPr>
          <a:xfrm rot="0">
            <a:off x="-1595820" y="-1782102"/>
            <a:ext cx="3564204" cy="3564204"/>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051D40">
                  <a:alpha val="15686"/>
                </a:srgbClr>
              </a:solidFill>
              <a:prstDash val="solid"/>
              <a:miter/>
            </a:ln>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TextBox 9" id="9"/>
          <p:cNvSpPr txBox="true"/>
          <p:nvPr/>
        </p:nvSpPr>
        <p:spPr>
          <a:xfrm rot="0">
            <a:off x="1609132" y="2128374"/>
            <a:ext cx="9006427" cy="1784530"/>
          </a:xfrm>
          <a:prstGeom prst="rect">
            <a:avLst/>
          </a:prstGeom>
        </p:spPr>
        <p:txBody>
          <a:bodyPr anchor="t" rtlCol="false" tIns="0" lIns="0" bIns="0" rIns="0">
            <a:spAutoFit/>
          </a:bodyPr>
          <a:lstStyle/>
          <a:p>
            <a:pPr algn="l" marL="0" indent="0" lvl="0">
              <a:lnSpc>
                <a:spcPts val="2843"/>
              </a:lnSpc>
              <a:spcBef>
                <a:spcPct val="0"/>
              </a:spcBef>
            </a:pPr>
            <a:r>
              <a:rPr lang="en-US" sz="2030" spc="-40">
                <a:solidFill>
                  <a:srgbClr val="051D40"/>
                </a:solidFill>
                <a:latin typeface="Poppins"/>
                <a:ea typeface="Poppins"/>
                <a:cs typeface="Poppins"/>
                <a:sym typeface="Poppins"/>
              </a:rPr>
              <a:t>We have implemented low-coupling and high cohesion using design patterns such as the Singleton Pattern. The system has been using development flows and all theory has been thoroughly implemented. Diagrams such as System Sequence, Package and Component as well as Domain models have been made.</a:t>
            </a:r>
          </a:p>
        </p:txBody>
      </p:sp>
      <p:grpSp>
        <p:nvGrpSpPr>
          <p:cNvPr name="Group 10" id="10"/>
          <p:cNvGrpSpPr>
            <a:grpSpLocks noChangeAspect="true"/>
          </p:cNvGrpSpPr>
          <p:nvPr/>
        </p:nvGrpSpPr>
        <p:grpSpPr>
          <a:xfrm rot="0">
            <a:off x="9966307" y="300249"/>
            <a:ext cx="8027935" cy="9598729"/>
            <a:chOff x="0" y="0"/>
            <a:chExt cx="8603361" cy="10286746"/>
          </a:xfrm>
        </p:grpSpPr>
        <p:sp>
          <p:nvSpPr>
            <p:cNvPr name="Freeform 11" id="11"/>
            <p:cNvSpPr/>
            <p:nvPr/>
          </p:nvSpPr>
          <p:spPr>
            <a:xfrm flipH="false" flipV="false" rot="0">
              <a:off x="-2794" y="-128"/>
              <a:ext cx="8606155" cy="10286874"/>
            </a:xfrm>
            <a:custGeom>
              <a:avLst/>
              <a:gdLst/>
              <a:ahLst/>
              <a:cxnLst/>
              <a:rect r="r" b="b" t="t" l="l"/>
              <a:pathLst>
                <a:path h="10286874" w="8606155">
                  <a:moveTo>
                    <a:pt x="8606155" y="10251441"/>
                  </a:moveTo>
                  <a:cubicBezTo>
                    <a:pt x="8606155" y="10284588"/>
                    <a:pt x="8595487" y="10286874"/>
                    <a:pt x="8567674" y="10286874"/>
                  </a:cubicBezTo>
                  <a:cubicBezTo>
                    <a:pt x="5713094" y="10286239"/>
                    <a:pt x="2858643" y="10286239"/>
                    <a:pt x="4064" y="10286239"/>
                  </a:cubicBezTo>
                  <a:cubicBezTo>
                    <a:pt x="0" y="10272396"/>
                    <a:pt x="6350" y="10259823"/>
                    <a:pt x="9271" y="10246996"/>
                  </a:cubicBezTo>
                  <a:cubicBezTo>
                    <a:pt x="134747" y="9685402"/>
                    <a:pt x="260350" y="9123935"/>
                    <a:pt x="386207" y="8562467"/>
                  </a:cubicBezTo>
                  <a:cubicBezTo>
                    <a:pt x="565658" y="7761986"/>
                    <a:pt x="745490" y="6961633"/>
                    <a:pt x="924814" y="6161151"/>
                  </a:cubicBezTo>
                  <a:cubicBezTo>
                    <a:pt x="1146302" y="5172583"/>
                    <a:pt x="1367282" y="4184015"/>
                    <a:pt x="1588643" y="3195574"/>
                  </a:cubicBezTo>
                  <a:cubicBezTo>
                    <a:pt x="1813560" y="2191385"/>
                    <a:pt x="2038604" y="1187323"/>
                    <a:pt x="2264156" y="183261"/>
                  </a:cubicBezTo>
                  <a:cubicBezTo>
                    <a:pt x="2277872" y="122174"/>
                    <a:pt x="2286635" y="59690"/>
                    <a:pt x="2308860" y="635"/>
                  </a:cubicBezTo>
                  <a:cubicBezTo>
                    <a:pt x="4395216" y="635"/>
                    <a:pt x="6481572" y="635"/>
                    <a:pt x="8567928" y="0"/>
                  </a:cubicBezTo>
                  <a:cubicBezTo>
                    <a:pt x="8596249" y="0"/>
                    <a:pt x="8605901" y="3429"/>
                    <a:pt x="8605901" y="35814"/>
                  </a:cubicBezTo>
                  <a:cubicBezTo>
                    <a:pt x="8605139" y="3441066"/>
                    <a:pt x="8605139" y="6846317"/>
                    <a:pt x="8606155" y="10251441"/>
                  </a:cubicBezTo>
                  <a:close/>
                </a:path>
              </a:pathLst>
            </a:custGeom>
            <a:blipFill>
              <a:blip r:embed="rId2"/>
              <a:stretch>
                <a:fillRect l="-29711" t="0" r="-29711" b="0"/>
              </a:stretch>
            </a:blipFill>
          </p:spPr>
        </p:sp>
      </p:grpSp>
      <p:grpSp>
        <p:nvGrpSpPr>
          <p:cNvPr name="Group 12" id="12"/>
          <p:cNvGrpSpPr/>
          <p:nvPr/>
        </p:nvGrpSpPr>
        <p:grpSpPr>
          <a:xfrm rot="0">
            <a:off x="14700679" y="7074186"/>
            <a:ext cx="5946973" cy="5946973"/>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sp>
        <p:sp>
          <p:nvSpPr>
            <p:cNvPr name="TextBox 14" id="1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15" id="15"/>
          <p:cNvSpPr/>
          <p:nvPr/>
        </p:nvSpPr>
        <p:spPr>
          <a:xfrm flipH="false" flipV="false" rot="0">
            <a:off x="1594175" y="8410948"/>
            <a:ext cx="11402164" cy="711357"/>
          </a:xfrm>
          <a:custGeom>
            <a:avLst/>
            <a:gdLst/>
            <a:ahLst/>
            <a:cxnLst/>
            <a:rect r="r" b="b" t="t" l="l"/>
            <a:pathLst>
              <a:path h="711357" w="11402164">
                <a:moveTo>
                  <a:pt x="0" y="0"/>
                </a:moveTo>
                <a:lnTo>
                  <a:pt x="11402164" y="0"/>
                </a:lnTo>
                <a:lnTo>
                  <a:pt x="11402164" y="711358"/>
                </a:lnTo>
                <a:lnTo>
                  <a:pt x="0" y="711358"/>
                </a:lnTo>
                <a:lnTo>
                  <a:pt x="0" y="0"/>
                </a:lnTo>
                <a:close/>
              </a:path>
            </a:pathLst>
          </a:custGeom>
          <a:blipFill>
            <a:blip r:embed="rId3"/>
            <a:stretch>
              <a:fillRect l="0" t="-216567" r="0" b="0"/>
            </a:stretch>
          </a:blipFill>
        </p:spPr>
      </p:sp>
      <p:grpSp>
        <p:nvGrpSpPr>
          <p:cNvPr name="Group 16" id="16"/>
          <p:cNvGrpSpPr/>
          <p:nvPr/>
        </p:nvGrpSpPr>
        <p:grpSpPr>
          <a:xfrm rot="0">
            <a:off x="1609132" y="5143500"/>
            <a:ext cx="11387207" cy="3298724"/>
            <a:chOff x="0" y="0"/>
            <a:chExt cx="2999100" cy="868800"/>
          </a:xfrm>
        </p:grpSpPr>
        <p:sp>
          <p:nvSpPr>
            <p:cNvPr name="Freeform 17" id="17"/>
            <p:cNvSpPr/>
            <p:nvPr/>
          </p:nvSpPr>
          <p:spPr>
            <a:xfrm flipH="false" flipV="false" rot="0">
              <a:off x="0" y="0"/>
              <a:ext cx="2999100" cy="868800"/>
            </a:xfrm>
            <a:custGeom>
              <a:avLst/>
              <a:gdLst/>
              <a:ahLst/>
              <a:cxnLst/>
              <a:rect r="r" b="b" t="t" l="l"/>
              <a:pathLst>
                <a:path h="868800" w="2999100">
                  <a:moveTo>
                    <a:pt x="9518" y="0"/>
                  </a:moveTo>
                  <a:lnTo>
                    <a:pt x="2989581" y="0"/>
                  </a:lnTo>
                  <a:cubicBezTo>
                    <a:pt x="2992106" y="0"/>
                    <a:pt x="2994527" y="1003"/>
                    <a:pt x="2996312" y="2788"/>
                  </a:cubicBezTo>
                  <a:cubicBezTo>
                    <a:pt x="2998097" y="4573"/>
                    <a:pt x="2999100" y="6994"/>
                    <a:pt x="2999100" y="9518"/>
                  </a:cubicBezTo>
                  <a:lnTo>
                    <a:pt x="2999100" y="859282"/>
                  </a:lnTo>
                  <a:cubicBezTo>
                    <a:pt x="2999100" y="861806"/>
                    <a:pt x="2998097" y="864227"/>
                    <a:pt x="2996312" y="866012"/>
                  </a:cubicBezTo>
                  <a:cubicBezTo>
                    <a:pt x="2994527" y="867797"/>
                    <a:pt x="2992106" y="868800"/>
                    <a:pt x="2989581" y="868800"/>
                  </a:cubicBezTo>
                  <a:lnTo>
                    <a:pt x="9518" y="868800"/>
                  </a:lnTo>
                  <a:cubicBezTo>
                    <a:pt x="4261" y="868800"/>
                    <a:pt x="0" y="864538"/>
                    <a:pt x="0" y="859282"/>
                  </a:cubicBezTo>
                  <a:lnTo>
                    <a:pt x="0" y="9518"/>
                  </a:lnTo>
                  <a:cubicBezTo>
                    <a:pt x="0" y="6994"/>
                    <a:pt x="1003" y="4573"/>
                    <a:pt x="2788" y="2788"/>
                  </a:cubicBezTo>
                  <a:cubicBezTo>
                    <a:pt x="4573" y="1003"/>
                    <a:pt x="6994" y="0"/>
                    <a:pt x="9518" y="0"/>
                  </a:cubicBezTo>
                  <a:close/>
                </a:path>
              </a:pathLst>
            </a:custGeom>
            <a:solidFill>
              <a:srgbClr val="00569E"/>
            </a:solidFill>
          </p:spPr>
        </p:sp>
        <p:sp>
          <p:nvSpPr>
            <p:cNvPr name="TextBox 18" id="18"/>
            <p:cNvSpPr txBox="true"/>
            <p:nvPr/>
          </p:nvSpPr>
          <p:spPr>
            <a:xfrm>
              <a:off x="0" y="-38100"/>
              <a:ext cx="2999100" cy="906900"/>
            </a:xfrm>
            <a:prstGeom prst="rect">
              <a:avLst/>
            </a:prstGeom>
          </p:spPr>
          <p:txBody>
            <a:bodyPr anchor="ctr" rtlCol="false" tIns="50800" lIns="50800" bIns="50800" rIns="50800"/>
            <a:lstStyle/>
            <a:p>
              <a:pPr algn="ctr">
                <a:lnSpc>
                  <a:spcPts val="2659"/>
                </a:lnSpc>
              </a:pPr>
            </a:p>
          </p:txBody>
        </p:sp>
      </p:grpSp>
      <p:grpSp>
        <p:nvGrpSpPr>
          <p:cNvPr name="Group 19" id="19"/>
          <p:cNvGrpSpPr/>
          <p:nvPr/>
        </p:nvGrpSpPr>
        <p:grpSpPr>
          <a:xfrm rot="0">
            <a:off x="2255593" y="4814991"/>
            <a:ext cx="2772169" cy="685553"/>
            <a:chOff x="0" y="0"/>
            <a:chExt cx="1013291" cy="250585"/>
          </a:xfrm>
        </p:grpSpPr>
        <p:sp>
          <p:nvSpPr>
            <p:cNvPr name="Freeform 20" id="20"/>
            <p:cNvSpPr/>
            <p:nvPr/>
          </p:nvSpPr>
          <p:spPr>
            <a:xfrm flipH="false" flipV="false" rot="0">
              <a:off x="0" y="0"/>
              <a:ext cx="1013291" cy="250585"/>
            </a:xfrm>
            <a:custGeom>
              <a:avLst/>
              <a:gdLst/>
              <a:ahLst/>
              <a:cxnLst/>
              <a:rect r="r" b="b" t="t" l="l"/>
              <a:pathLst>
                <a:path h="250585" w="1013291">
                  <a:moveTo>
                    <a:pt x="125293" y="0"/>
                  </a:moveTo>
                  <a:lnTo>
                    <a:pt x="887999" y="0"/>
                  </a:lnTo>
                  <a:cubicBezTo>
                    <a:pt x="921228" y="0"/>
                    <a:pt x="953097" y="13200"/>
                    <a:pt x="976594" y="36697"/>
                  </a:cubicBezTo>
                  <a:cubicBezTo>
                    <a:pt x="1000091" y="60194"/>
                    <a:pt x="1013291" y="92063"/>
                    <a:pt x="1013291" y="125293"/>
                  </a:cubicBezTo>
                  <a:lnTo>
                    <a:pt x="1013291" y="125293"/>
                  </a:lnTo>
                  <a:cubicBezTo>
                    <a:pt x="1013291" y="158522"/>
                    <a:pt x="1000091" y="190391"/>
                    <a:pt x="976594" y="213888"/>
                  </a:cubicBezTo>
                  <a:cubicBezTo>
                    <a:pt x="953097" y="237385"/>
                    <a:pt x="921228" y="250585"/>
                    <a:pt x="887999" y="250585"/>
                  </a:cubicBezTo>
                  <a:lnTo>
                    <a:pt x="125293" y="250585"/>
                  </a:lnTo>
                  <a:cubicBezTo>
                    <a:pt x="92063" y="250585"/>
                    <a:pt x="60194" y="237385"/>
                    <a:pt x="36697" y="213888"/>
                  </a:cubicBezTo>
                  <a:cubicBezTo>
                    <a:pt x="13200" y="190391"/>
                    <a:pt x="0" y="158522"/>
                    <a:pt x="0" y="125293"/>
                  </a:cubicBezTo>
                  <a:lnTo>
                    <a:pt x="0" y="125293"/>
                  </a:lnTo>
                  <a:cubicBezTo>
                    <a:pt x="0" y="92063"/>
                    <a:pt x="13200" y="60194"/>
                    <a:pt x="36697" y="36697"/>
                  </a:cubicBezTo>
                  <a:cubicBezTo>
                    <a:pt x="60194" y="13200"/>
                    <a:pt x="92063" y="0"/>
                    <a:pt x="125293" y="0"/>
                  </a:cubicBezTo>
                  <a:close/>
                </a:path>
              </a:pathLst>
            </a:custGeom>
            <a:gradFill rotWithShape="true">
              <a:gsLst>
                <a:gs pos="0">
                  <a:srgbClr val="00569E">
                    <a:alpha val="100000"/>
                  </a:srgbClr>
                </a:gs>
                <a:gs pos="100000">
                  <a:srgbClr val="014074">
                    <a:alpha val="100000"/>
                  </a:srgbClr>
                </a:gs>
              </a:gsLst>
              <a:path path="circle">
                <a:fillToRect l="0" r="100000" t="0" b="100000"/>
              </a:path>
              <a:tileRect r="0" l="-100000" b="0" t="-100000"/>
            </a:gradFill>
            <a:ln cap="rnd">
              <a:noFill/>
              <a:prstDash val="solid"/>
              <a:round/>
            </a:ln>
          </p:spPr>
        </p:sp>
        <p:sp>
          <p:nvSpPr>
            <p:cNvPr name="TextBox 21" id="21"/>
            <p:cNvSpPr txBox="true"/>
            <p:nvPr/>
          </p:nvSpPr>
          <p:spPr>
            <a:xfrm>
              <a:off x="0" y="-66675"/>
              <a:ext cx="1013291" cy="317260"/>
            </a:xfrm>
            <a:prstGeom prst="rect">
              <a:avLst/>
            </a:prstGeom>
          </p:spPr>
          <p:txBody>
            <a:bodyPr anchor="ctr" rtlCol="false" tIns="0" lIns="0" bIns="0" rIns="0"/>
            <a:lstStyle/>
            <a:p>
              <a:pPr algn="ctr" marL="0" indent="0" lvl="0">
                <a:lnSpc>
                  <a:spcPts val="3480"/>
                </a:lnSpc>
                <a:spcBef>
                  <a:spcPct val="0"/>
                </a:spcBef>
              </a:pPr>
              <a:r>
                <a:rPr lang="en-US" b="true" sz="2486">
                  <a:solidFill>
                    <a:srgbClr val="FFFFFF"/>
                  </a:solidFill>
                  <a:latin typeface="Poppins Bold"/>
                  <a:ea typeface="Poppins Bold"/>
                  <a:cs typeface="Poppins Bold"/>
                  <a:sym typeface="Poppins Bold"/>
                </a:rPr>
                <a:t>01</a:t>
              </a:r>
            </a:p>
          </p:txBody>
        </p:sp>
      </p:grpSp>
      <p:grpSp>
        <p:nvGrpSpPr>
          <p:cNvPr name="Group 22" id="22"/>
          <p:cNvGrpSpPr/>
          <p:nvPr/>
        </p:nvGrpSpPr>
        <p:grpSpPr>
          <a:xfrm rot="0">
            <a:off x="5912407" y="4814991"/>
            <a:ext cx="2772169" cy="685553"/>
            <a:chOff x="0" y="0"/>
            <a:chExt cx="1013291" cy="250585"/>
          </a:xfrm>
        </p:grpSpPr>
        <p:sp>
          <p:nvSpPr>
            <p:cNvPr name="Freeform 23" id="23"/>
            <p:cNvSpPr/>
            <p:nvPr/>
          </p:nvSpPr>
          <p:spPr>
            <a:xfrm flipH="false" flipV="false" rot="0">
              <a:off x="0" y="0"/>
              <a:ext cx="1013291" cy="250585"/>
            </a:xfrm>
            <a:custGeom>
              <a:avLst/>
              <a:gdLst/>
              <a:ahLst/>
              <a:cxnLst/>
              <a:rect r="r" b="b" t="t" l="l"/>
              <a:pathLst>
                <a:path h="250585" w="1013291">
                  <a:moveTo>
                    <a:pt x="125293" y="0"/>
                  </a:moveTo>
                  <a:lnTo>
                    <a:pt x="887999" y="0"/>
                  </a:lnTo>
                  <a:cubicBezTo>
                    <a:pt x="921228" y="0"/>
                    <a:pt x="953097" y="13200"/>
                    <a:pt x="976594" y="36697"/>
                  </a:cubicBezTo>
                  <a:cubicBezTo>
                    <a:pt x="1000091" y="60194"/>
                    <a:pt x="1013291" y="92063"/>
                    <a:pt x="1013291" y="125293"/>
                  </a:cubicBezTo>
                  <a:lnTo>
                    <a:pt x="1013291" y="125293"/>
                  </a:lnTo>
                  <a:cubicBezTo>
                    <a:pt x="1013291" y="158522"/>
                    <a:pt x="1000091" y="190391"/>
                    <a:pt x="976594" y="213888"/>
                  </a:cubicBezTo>
                  <a:cubicBezTo>
                    <a:pt x="953097" y="237385"/>
                    <a:pt x="921228" y="250585"/>
                    <a:pt x="887999" y="250585"/>
                  </a:cubicBezTo>
                  <a:lnTo>
                    <a:pt x="125293" y="250585"/>
                  </a:lnTo>
                  <a:cubicBezTo>
                    <a:pt x="92063" y="250585"/>
                    <a:pt x="60194" y="237385"/>
                    <a:pt x="36697" y="213888"/>
                  </a:cubicBezTo>
                  <a:cubicBezTo>
                    <a:pt x="13200" y="190391"/>
                    <a:pt x="0" y="158522"/>
                    <a:pt x="0" y="125293"/>
                  </a:cubicBezTo>
                  <a:lnTo>
                    <a:pt x="0" y="125293"/>
                  </a:lnTo>
                  <a:cubicBezTo>
                    <a:pt x="0" y="92063"/>
                    <a:pt x="13200" y="60194"/>
                    <a:pt x="36697" y="36697"/>
                  </a:cubicBezTo>
                  <a:cubicBezTo>
                    <a:pt x="60194" y="13200"/>
                    <a:pt x="92063" y="0"/>
                    <a:pt x="125293" y="0"/>
                  </a:cubicBezTo>
                  <a:close/>
                </a:path>
              </a:pathLst>
            </a:custGeom>
            <a:gradFill rotWithShape="true">
              <a:gsLst>
                <a:gs pos="0">
                  <a:srgbClr val="00569E">
                    <a:alpha val="100000"/>
                  </a:srgbClr>
                </a:gs>
                <a:gs pos="100000">
                  <a:srgbClr val="014074">
                    <a:alpha val="100000"/>
                  </a:srgbClr>
                </a:gs>
              </a:gsLst>
              <a:path path="circle">
                <a:fillToRect l="0" r="100000" t="0" b="100000"/>
              </a:path>
              <a:tileRect r="0" l="-100000" b="0" t="-100000"/>
            </a:gradFill>
            <a:ln cap="rnd">
              <a:noFill/>
              <a:prstDash val="solid"/>
              <a:round/>
            </a:ln>
          </p:spPr>
        </p:sp>
        <p:sp>
          <p:nvSpPr>
            <p:cNvPr name="TextBox 24" id="24"/>
            <p:cNvSpPr txBox="true"/>
            <p:nvPr/>
          </p:nvSpPr>
          <p:spPr>
            <a:xfrm>
              <a:off x="0" y="-66675"/>
              <a:ext cx="1013291" cy="317260"/>
            </a:xfrm>
            <a:prstGeom prst="rect">
              <a:avLst/>
            </a:prstGeom>
          </p:spPr>
          <p:txBody>
            <a:bodyPr anchor="ctr" rtlCol="false" tIns="0" lIns="0" bIns="0" rIns="0"/>
            <a:lstStyle/>
            <a:p>
              <a:pPr algn="ctr" marL="0" indent="0" lvl="0">
                <a:lnSpc>
                  <a:spcPts val="3480"/>
                </a:lnSpc>
                <a:spcBef>
                  <a:spcPct val="0"/>
                </a:spcBef>
              </a:pPr>
              <a:r>
                <a:rPr lang="en-US" b="true" sz="2486">
                  <a:solidFill>
                    <a:srgbClr val="FFFFFF"/>
                  </a:solidFill>
                  <a:latin typeface="Poppins Bold"/>
                  <a:ea typeface="Poppins Bold"/>
                  <a:cs typeface="Poppins Bold"/>
                  <a:sym typeface="Poppins Bold"/>
                </a:rPr>
                <a:t>02</a:t>
              </a:r>
            </a:p>
          </p:txBody>
        </p:sp>
      </p:grpSp>
      <p:grpSp>
        <p:nvGrpSpPr>
          <p:cNvPr name="Group 25" id="25"/>
          <p:cNvGrpSpPr/>
          <p:nvPr/>
        </p:nvGrpSpPr>
        <p:grpSpPr>
          <a:xfrm rot="0">
            <a:off x="9569222" y="4814991"/>
            <a:ext cx="2670160" cy="685553"/>
            <a:chOff x="0" y="0"/>
            <a:chExt cx="976004" cy="250585"/>
          </a:xfrm>
        </p:grpSpPr>
        <p:sp>
          <p:nvSpPr>
            <p:cNvPr name="Freeform 26" id="26"/>
            <p:cNvSpPr/>
            <p:nvPr/>
          </p:nvSpPr>
          <p:spPr>
            <a:xfrm flipH="false" flipV="false" rot="0">
              <a:off x="0" y="0"/>
              <a:ext cx="976004" cy="250585"/>
            </a:xfrm>
            <a:custGeom>
              <a:avLst/>
              <a:gdLst/>
              <a:ahLst/>
              <a:cxnLst/>
              <a:rect r="r" b="b" t="t" l="l"/>
              <a:pathLst>
                <a:path h="250585" w="976004">
                  <a:moveTo>
                    <a:pt x="125293" y="0"/>
                  </a:moveTo>
                  <a:lnTo>
                    <a:pt x="850712" y="0"/>
                  </a:lnTo>
                  <a:cubicBezTo>
                    <a:pt x="883941" y="0"/>
                    <a:pt x="915810" y="13200"/>
                    <a:pt x="939307" y="36697"/>
                  </a:cubicBezTo>
                  <a:cubicBezTo>
                    <a:pt x="962804" y="60194"/>
                    <a:pt x="976004" y="92063"/>
                    <a:pt x="976004" y="125293"/>
                  </a:cubicBezTo>
                  <a:lnTo>
                    <a:pt x="976004" y="125293"/>
                  </a:lnTo>
                  <a:cubicBezTo>
                    <a:pt x="976004" y="158522"/>
                    <a:pt x="962804" y="190391"/>
                    <a:pt x="939307" y="213888"/>
                  </a:cubicBezTo>
                  <a:cubicBezTo>
                    <a:pt x="915810" y="237385"/>
                    <a:pt x="883941" y="250585"/>
                    <a:pt x="850712" y="250585"/>
                  </a:cubicBezTo>
                  <a:lnTo>
                    <a:pt x="125293" y="250585"/>
                  </a:lnTo>
                  <a:cubicBezTo>
                    <a:pt x="92063" y="250585"/>
                    <a:pt x="60194" y="237385"/>
                    <a:pt x="36697" y="213888"/>
                  </a:cubicBezTo>
                  <a:cubicBezTo>
                    <a:pt x="13200" y="190391"/>
                    <a:pt x="0" y="158522"/>
                    <a:pt x="0" y="125293"/>
                  </a:cubicBezTo>
                  <a:lnTo>
                    <a:pt x="0" y="125293"/>
                  </a:lnTo>
                  <a:cubicBezTo>
                    <a:pt x="0" y="92063"/>
                    <a:pt x="13200" y="60194"/>
                    <a:pt x="36697" y="36697"/>
                  </a:cubicBezTo>
                  <a:cubicBezTo>
                    <a:pt x="60194" y="13200"/>
                    <a:pt x="92063" y="0"/>
                    <a:pt x="125293" y="0"/>
                  </a:cubicBezTo>
                  <a:close/>
                </a:path>
              </a:pathLst>
            </a:custGeom>
            <a:gradFill rotWithShape="true">
              <a:gsLst>
                <a:gs pos="0">
                  <a:srgbClr val="00569E">
                    <a:alpha val="100000"/>
                  </a:srgbClr>
                </a:gs>
                <a:gs pos="100000">
                  <a:srgbClr val="014074">
                    <a:alpha val="100000"/>
                  </a:srgbClr>
                </a:gs>
              </a:gsLst>
              <a:path path="circle">
                <a:fillToRect l="0" r="100000" t="0" b="100000"/>
              </a:path>
              <a:tileRect r="0" l="-100000" b="0" t="-100000"/>
            </a:gradFill>
            <a:ln cap="rnd">
              <a:noFill/>
              <a:prstDash val="solid"/>
              <a:round/>
            </a:ln>
          </p:spPr>
        </p:sp>
        <p:sp>
          <p:nvSpPr>
            <p:cNvPr name="TextBox 27" id="27"/>
            <p:cNvSpPr txBox="true"/>
            <p:nvPr/>
          </p:nvSpPr>
          <p:spPr>
            <a:xfrm>
              <a:off x="0" y="-66675"/>
              <a:ext cx="976004" cy="317260"/>
            </a:xfrm>
            <a:prstGeom prst="rect">
              <a:avLst/>
            </a:prstGeom>
          </p:spPr>
          <p:txBody>
            <a:bodyPr anchor="ctr" rtlCol="false" tIns="0" lIns="0" bIns="0" rIns="0"/>
            <a:lstStyle/>
            <a:p>
              <a:pPr algn="ctr" marL="0" indent="0" lvl="0">
                <a:lnSpc>
                  <a:spcPts val="3480"/>
                </a:lnSpc>
                <a:spcBef>
                  <a:spcPct val="0"/>
                </a:spcBef>
              </a:pPr>
              <a:r>
                <a:rPr lang="en-US" b="true" sz="2486">
                  <a:solidFill>
                    <a:srgbClr val="FFFFFF"/>
                  </a:solidFill>
                  <a:latin typeface="Poppins Bold"/>
                  <a:ea typeface="Poppins Bold"/>
                  <a:cs typeface="Poppins Bold"/>
                  <a:sym typeface="Poppins Bold"/>
                </a:rPr>
                <a:t>03</a:t>
              </a:r>
            </a:p>
          </p:txBody>
        </p:sp>
      </p:grpSp>
      <p:sp>
        <p:nvSpPr>
          <p:cNvPr name="TextBox 28" id="28"/>
          <p:cNvSpPr txBox="true"/>
          <p:nvPr/>
        </p:nvSpPr>
        <p:spPr>
          <a:xfrm rot="0">
            <a:off x="2310929" y="5624370"/>
            <a:ext cx="2661498" cy="441325"/>
          </a:xfrm>
          <a:prstGeom prst="rect">
            <a:avLst/>
          </a:prstGeom>
        </p:spPr>
        <p:txBody>
          <a:bodyPr anchor="t" rtlCol="false" tIns="0" lIns="0" bIns="0" rIns="0">
            <a:spAutoFit/>
          </a:bodyPr>
          <a:lstStyle/>
          <a:p>
            <a:pPr algn="ctr" marL="0" indent="0" lvl="0">
              <a:lnSpc>
                <a:spcPts val="3499"/>
              </a:lnSpc>
              <a:spcBef>
                <a:spcPct val="0"/>
              </a:spcBef>
            </a:pPr>
            <a:r>
              <a:rPr lang="en-US" b="true" sz="2499" spc="-49">
                <a:solidFill>
                  <a:srgbClr val="FDFDFD"/>
                </a:solidFill>
                <a:latin typeface="Poppins Bold"/>
                <a:ea typeface="Poppins Bold"/>
                <a:cs typeface="Poppins Bold"/>
                <a:sym typeface="Poppins Bold"/>
              </a:rPr>
              <a:t>Low Coupling</a:t>
            </a:r>
          </a:p>
        </p:txBody>
      </p:sp>
      <p:sp>
        <p:nvSpPr>
          <p:cNvPr name="TextBox 29" id="29"/>
          <p:cNvSpPr txBox="true"/>
          <p:nvPr/>
        </p:nvSpPr>
        <p:spPr>
          <a:xfrm rot="0">
            <a:off x="2366265" y="6208570"/>
            <a:ext cx="2661498" cy="1481654"/>
          </a:xfrm>
          <a:prstGeom prst="rect">
            <a:avLst/>
          </a:prstGeom>
        </p:spPr>
        <p:txBody>
          <a:bodyPr anchor="t" rtlCol="false" tIns="0" lIns="0" bIns="0" rIns="0">
            <a:spAutoFit/>
          </a:bodyPr>
          <a:lstStyle/>
          <a:p>
            <a:pPr algn="l" marL="0" indent="0" lvl="0">
              <a:lnSpc>
                <a:spcPts val="2334"/>
              </a:lnSpc>
              <a:spcBef>
                <a:spcPct val="0"/>
              </a:spcBef>
            </a:pPr>
            <a:r>
              <a:rPr lang="en-US" sz="1667" spc="-33">
                <a:solidFill>
                  <a:srgbClr val="FDFDFD"/>
                </a:solidFill>
                <a:latin typeface="Poppins"/>
                <a:ea typeface="Poppins"/>
                <a:cs typeface="Poppins"/>
                <a:sym typeface="Poppins"/>
              </a:rPr>
              <a:t>Low Coupling has been used, with less class linking thus reducing dependency between classes</a:t>
            </a:r>
          </a:p>
        </p:txBody>
      </p:sp>
      <p:sp>
        <p:nvSpPr>
          <p:cNvPr name="TextBox 30" id="30"/>
          <p:cNvSpPr txBox="true"/>
          <p:nvPr/>
        </p:nvSpPr>
        <p:spPr>
          <a:xfrm rot="0">
            <a:off x="5967743" y="5589980"/>
            <a:ext cx="2661498" cy="441325"/>
          </a:xfrm>
          <a:prstGeom prst="rect">
            <a:avLst/>
          </a:prstGeom>
        </p:spPr>
        <p:txBody>
          <a:bodyPr anchor="t" rtlCol="false" tIns="0" lIns="0" bIns="0" rIns="0">
            <a:spAutoFit/>
          </a:bodyPr>
          <a:lstStyle/>
          <a:p>
            <a:pPr algn="ctr" marL="0" indent="0" lvl="0">
              <a:lnSpc>
                <a:spcPts val="3499"/>
              </a:lnSpc>
              <a:spcBef>
                <a:spcPct val="0"/>
              </a:spcBef>
            </a:pPr>
            <a:r>
              <a:rPr lang="en-US" b="true" sz="2499" spc="-49">
                <a:solidFill>
                  <a:srgbClr val="FDFDFD"/>
                </a:solidFill>
                <a:latin typeface="Poppins Bold"/>
                <a:ea typeface="Poppins Bold"/>
                <a:cs typeface="Poppins Bold"/>
                <a:sym typeface="Poppins Bold"/>
              </a:rPr>
              <a:t>High Cohesion</a:t>
            </a:r>
          </a:p>
        </p:txBody>
      </p:sp>
      <p:sp>
        <p:nvSpPr>
          <p:cNvPr name="TextBox 31" id="31"/>
          <p:cNvSpPr txBox="true"/>
          <p:nvPr/>
        </p:nvSpPr>
        <p:spPr>
          <a:xfrm rot="0">
            <a:off x="6023079" y="6174181"/>
            <a:ext cx="2661498" cy="1481654"/>
          </a:xfrm>
          <a:prstGeom prst="rect">
            <a:avLst/>
          </a:prstGeom>
        </p:spPr>
        <p:txBody>
          <a:bodyPr anchor="t" rtlCol="false" tIns="0" lIns="0" bIns="0" rIns="0">
            <a:spAutoFit/>
          </a:bodyPr>
          <a:lstStyle/>
          <a:p>
            <a:pPr algn="l" marL="0" indent="0" lvl="0">
              <a:lnSpc>
                <a:spcPts val="2334"/>
              </a:lnSpc>
              <a:spcBef>
                <a:spcPct val="0"/>
              </a:spcBef>
            </a:pPr>
            <a:r>
              <a:rPr lang="en-US" sz="1667" spc="-33">
                <a:solidFill>
                  <a:srgbClr val="FDFDFD"/>
                </a:solidFill>
                <a:latin typeface="Poppins"/>
                <a:ea typeface="Poppins"/>
                <a:cs typeface="Poppins"/>
                <a:sym typeface="Poppins"/>
              </a:rPr>
              <a:t>Each class created fulfills its purpose  entirely which results in high cohesion and no need for extra classes</a:t>
            </a:r>
          </a:p>
        </p:txBody>
      </p:sp>
      <p:sp>
        <p:nvSpPr>
          <p:cNvPr name="TextBox 32" id="32"/>
          <p:cNvSpPr txBox="true"/>
          <p:nvPr/>
        </p:nvSpPr>
        <p:spPr>
          <a:xfrm rot="0">
            <a:off x="9545885" y="5589980"/>
            <a:ext cx="2882992" cy="441325"/>
          </a:xfrm>
          <a:prstGeom prst="rect">
            <a:avLst/>
          </a:prstGeom>
        </p:spPr>
        <p:txBody>
          <a:bodyPr anchor="t" rtlCol="false" tIns="0" lIns="0" bIns="0" rIns="0">
            <a:spAutoFit/>
          </a:bodyPr>
          <a:lstStyle/>
          <a:p>
            <a:pPr algn="ctr" marL="0" indent="0" lvl="0">
              <a:lnSpc>
                <a:spcPts val="3499"/>
              </a:lnSpc>
              <a:spcBef>
                <a:spcPct val="0"/>
              </a:spcBef>
            </a:pPr>
            <a:r>
              <a:rPr lang="en-US" b="true" sz="2499" spc="-49">
                <a:solidFill>
                  <a:srgbClr val="FDFDFD"/>
                </a:solidFill>
                <a:latin typeface="Poppins Bold"/>
                <a:ea typeface="Poppins Bold"/>
                <a:cs typeface="Poppins Bold"/>
                <a:sym typeface="Poppins Bold"/>
              </a:rPr>
              <a:t>Singleton Pattern</a:t>
            </a:r>
          </a:p>
        </p:txBody>
      </p:sp>
      <p:sp>
        <p:nvSpPr>
          <p:cNvPr name="TextBox 33" id="33"/>
          <p:cNvSpPr txBox="true"/>
          <p:nvPr/>
        </p:nvSpPr>
        <p:spPr>
          <a:xfrm rot="0">
            <a:off x="9601220" y="6174181"/>
            <a:ext cx="2661498" cy="1481654"/>
          </a:xfrm>
          <a:prstGeom prst="rect">
            <a:avLst/>
          </a:prstGeom>
        </p:spPr>
        <p:txBody>
          <a:bodyPr anchor="t" rtlCol="false" tIns="0" lIns="0" bIns="0" rIns="0">
            <a:spAutoFit/>
          </a:bodyPr>
          <a:lstStyle/>
          <a:p>
            <a:pPr algn="l" marL="0" indent="0" lvl="0">
              <a:lnSpc>
                <a:spcPts val="2334"/>
              </a:lnSpc>
              <a:spcBef>
                <a:spcPct val="0"/>
              </a:spcBef>
            </a:pPr>
            <a:r>
              <a:rPr lang="en-US" sz="1667" spc="-33">
                <a:solidFill>
                  <a:srgbClr val="FDFDFD"/>
                </a:solidFill>
                <a:latin typeface="Poppins"/>
                <a:ea typeface="Poppins"/>
                <a:cs typeface="Poppins"/>
                <a:sym typeface="Poppins"/>
              </a:rPr>
              <a:t>design patterns such as singleton pattern has been used. This is used in the Admin class of which only one object exists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6656283" y="-2445901"/>
            <a:ext cx="15178802" cy="15178802"/>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145DA0"/>
              </a:solidFill>
              <a:prstDash val="solid"/>
              <a:miter/>
            </a:ln>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6007842" y="-1797460"/>
            <a:ext cx="13881919" cy="13881919"/>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solidFill>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TextBox 8" id="8"/>
          <p:cNvSpPr txBox="true"/>
          <p:nvPr/>
        </p:nvSpPr>
        <p:spPr>
          <a:xfrm rot="0">
            <a:off x="1028700" y="3399437"/>
            <a:ext cx="6033363" cy="799078"/>
          </a:xfrm>
          <a:prstGeom prst="rect">
            <a:avLst/>
          </a:prstGeom>
        </p:spPr>
        <p:txBody>
          <a:bodyPr anchor="t" rtlCol="false" tIns="0" lIns="0" bIns="0" rIns="0">
            <a:spAutoFit/>
          </a:bodyPr>
          <a:lstStyle/>
          <a:p>
            <a:pPr algn="l" marL="0" indent="0" lvl="0">
              <a:lnSpc>
                <a:spcPts val="6553"/>
              </a:lnSpc>
              <a:spcBef>
                <a:spcPct val="0"/>
              </a:spcBef>
            </a:pPr>
            <a:r>
              <a:rPr lang="en-US" sz="4680">
                <a:solidFill>
                  <a:srgbClr val="FDFDFD"/>
                </a:solidFill>
                <a:latin typeface="Open Sans Extra Bold"/>
                <a:ea typeface="Open Sans Extra Bold"/>
                <a:cs typeface="Open Sans Extra Bold"/>
                <a:sym typeface="Open Sans Extra Bold"/>
              </a:rPr>
              <a:t>Packages</a:t>
            </a:r>
          </a:p>
        </p:txBody>
      </p:sp>
      <p:sp>
        <p:nvSpPr>
          <p:cNvPr name="TextBox 9" id="9"/>
          <p:cNvSpPr txBox="true"/>
          <p:nvPr/>
        </p:nvSpPr>
        <p:spPr>
          <a:xfrm rot="0">
            <a:off x="1028700" y="4421329"/>
            <a:ext cx="5885945" cy="3915268"/>
          </a:xfrm>
          <a:prstGeom prst="rect">
            <a:avLst/>
          </a:prstGeom>
        </p:spPr>
        <p:txBody>
          <a:bodyPr anchor="t" rtlCol="false" tIns="0" lIns="0" bIns="0" rIns="0">
            <a:spAutoFit/>
          </a:bodyPr>
          <a:lstStyle/>
          <a:p>
            <a:pPr algn="l">
              <a:lnSpc>
                <a:spcPts val="3122"/>
              </a:lnSpc>
            </a:pPr>
            <a:r>
              <a:rPr lang="en-US" sz="2230" spc="-44">
                <a:solidFill>
                  <a:srgbClr val="FDFDFD"/>
                </a:solidFill>
                <a:latin typeface="Poppins"/>
                <a:ea typeface="Poppins"/>
                <a:cs typeface="Poppins"/>
                <a:sym typeface="Poppins"/>
              </a:rPr>
              <a:t>There are four packages used: </a:t>
            </a:r>
            <a:r>
              <a:rPr lang="en-US" b="true" sz="2230" spc="-44">
                <a:solidFill>
                  <a:srgbClr val="FDFDFD"/>
                </a:solidFill>
                <a:latin typeface="Poppins Bold"/>
                <a:ea typeface="Poppins Bold"/>
                <a:cs typeface="Poppins Bold"/>
                <a:sym typeface="Poppins Bold"/>
              </a:rPr>
              <a:t>User Interface, Domain Entity, Database </a:t>
            </a:r>
            <a:r>
              <a:rPr lang="en-US" sz="2230" spc="-44">
                <a:solidFill>
                  <a:srgbClr val="FDFDFD"/>
                </a:solidFill>
                <a:latin typeface="Poppins"/>
                <a:ea typeface="Poppins"/>
                <a:cs typeface="Poppins"/>
                <a:sym typeface="Poppins"/>
              </a:rPr>
              <a:t>and </a:t>
            </a:r>
            <a:r>
              <a:rPr lang="en-US" b="true" sz="2230" spc="-44">
                <a:solidFill>
                  <a:srgbClr val="FDFDFD"/>
                </a:solidFill>
                <a:latin typeface="Poppins Bold"/>
                <a:ea typeface="Poppins Bold"/>
                <a:cs typeface="Poppins Bold"/>
                <a:sym typeface="Poppins Bold"/>
              </a:rPr>
              <a:t>Business Logic</a:t>
            </a:r>
            <a:r>
              <a:rPr lang="en-US" sz="2230" spc="-44">
                <a:solidFill>
                  <a:srgbClr val="FDFDFD"/>
                </a:solidFill>
                <a:latin typeface="Poppins"/>
                <a:ea typeface="Poppins"/>
                <a:cs typeface="Poppins"/>
                <a:sym typeface="Poppins"/>
              </a:rPr>
              <a:t>. When the user interacts with the UI layer, an object from a Domain Entity class is created which is passed into the Business Logic Layer via a function. This function runs a query that has been taken from the database layer. The database layer establishes connection to database and provides all the queries.</a:t>
            </a:r>
          </a:p>
        </p:txBody>
      </p:sp>
      <p:sp>
        <p:nvSpPr>
          <p:cNvPr name="Freeform 10" id="10"/>
          <p:cNvSpPr/>
          <p:nvPr/>
        </p:nvSpPr>
        <p:spPr>
          <a:xfrm flipH="false" flipV="false" rot="0">
            <a:off x="8618101" y="1767991"/>
            <a:ext cx="1424256" cy="1424256"/>
          </a:xfrm>
          <a:custGeom>
            <a:avLst/>
            <a:gdLst/>
            <a:ahLst/>
            <a:cxnLst/>
            <a:rect r="r" b="b" t="t" l="l"/>
            <a:pathLst>
              <a:path h="1424256" w="1424256">
                <a:moveTo>
                  <a:pt x="0" y="0"/>
                </a:moveTo>
                <a:lnTo>
                  <a:pt x="1424255" y="0"/>
                </a:lnTo>
                <a:lnTo>
                  <a:pt x="1424255" y="1424256"/>
                </a:lnTo>
                <a:lnTo>
                  <a:pt x="0" y="142425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TextBox 11" id="11"/>
          <p:cNvSpPr txBox="true"/>
          <p:nvPr/>
        </p:nvSpPr>
        <p:spPr>
          <a:xfrm rot="0">
            <a:off x="10162447" y="1825672"/>
            <a:ext cx="5768345" cy="945328"/>
          </a:xfrm>
          <a:prstGeom prst="rect">
            <a:avLst/>
          </a:prstGeom>
        </p:spPr>
        <p:txBody>
          <a:bodyPr anchor="t" rtlCol="false" tIns="0" lIns="0" bIns="0" rIns="0">
            <a:spAutoFit/>
          </a:bodyPr>
          <a:lstStyle/>
          <a:p>
            <a:pPr algn="l">
              <a:lnSpc>
                <a:spcPts val="2495"/>
              </a:lnSpc>
            </a:pPr>
            <a:r>
              <a:rPr lang="en-US" b="true" sz="1782" spc="-35">
                <a:solidFill>
                  <a:srgbClr val="145DA0"/>
                </a:solidFill>
                <a:latin typeface="Poppins Bold"/>
                <a:ea typeface="Poppins Bold"/>
                <a:cs typeface="Poppins Bold"/>
                <a:sym typeface="Poppins Bold"/>
              </a:rPr>
              <a:t>User Interface:</a:t>
            </a:r>
            <a:r>
              <a:rPr lang="en-US" sz="1782" spc="-35">
                <a:solidFill>
                  <a:srgbClr val="145DA0"/>
                </a:solidFill>
                <a:latin typeface="Poppins"/>
                <a:ea typeface="Poppins"/>
                <a:cs typeface="Poppins"/>
                <a:sym typeface="Poppins"/>
              </a:rPr>
              <a:t> This package is responsible for implementing all the user interface and the user experience in the project</a:t>
            </a:r>
          </a:p>
        </p:txBody>
      </p:sp>
      <p:sp>
        <p:nvSpPr>
          <p:cNvPr name="TextBox 12" id="12"/>
          <p:cNvSpPr txBox="true"/>
          <p:nvPr/>
        </p:nvSpPr>
        <p:spPr>
          <a:xfrm rot="0">
            <a:off x="8763159" y="2041203"/>
            <a:ext cx="1134140" cy="801632"/>
          </a:xfrm>
          <a:prstGeom prst="rect">
            <a:avLst/>
          </a:prstGeom>
        </p:spPr>
        <p:txBody>
          <a:bodyPr anchor="t" rtlCol="false" tIns="0" lIns="0" bIns="0" rIns="0">
            <a:spAutoFit/>
          </a:bodyPr>
          <a:lstStyle/>
          <a:p>
            <a:pPr algn="ctr" marL="0" indent="0" lvl="0">
              <a:lnSpc>
                <a:spcPts val="6697"/>
              </a:lnSpc>
              <a:spcBef>
                <a:spcPct val="0"/>
              </a:spcBef>
            </a:pPr>
            <a:r>
              <a:rPr lang="en-US" sz="4784">
                <a:solidFill>
                  <a:srgbClr val="FDFDFD"/>
                </a:solidFill>
                <a:latin typeface="Open Sans Extra Bold"/>
                <a:ea typeface="Open Sans Extra Bold"/>
                <a:cs typeface="Open Sans Extra Bold"/>
                <a:sym typeface="Open Sans Extra Bold"/>
              </a:rPr>
              <a:t>01</a:t>
            </a:r>
          </a:p>
        </p:txBody>
      </p:sp>
      <p:sp>
        <p:nvSpPr>
          <p:cNvPr name="Freeform 13" id="13"/>
          <p:cNvSpPr/>
          <p:nvPr/>
        </p:nvSpPr>
        <p:spPr>
          <a:xfrm flipH="false" flipV="false" rot="0">
            <a:off x="9144000" y="3541391"/>
            <a:ext cx="1424256" cy="1424256"/>
          </a:xfrm>
          <a:custGeom>
            <a:avLst/>
            <a:gdLst/>
            <a:ahLst/>
            <a:cxnLst/>
            <a:rect r="r" b="b" t="t" l="l"/>
            <a:pathLst>
              <a:path h="1424256" w="1424256">
                <a:moveTo>
                  <a:pt x="0" y="0"/>
                </a:moveTo>
                <a:lnTo>
                  <a:pt x="1424256" y="0"/>
                </a:lnTo>
                <a:lnTo>
                  <a:pt x="1424256" y="1424256"/>
                </a:lnTo>
                <a:lnTo>
                  <a:pt x="0" y="142425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TextBox 14" id="14"/>
          <p:cNvSpPr txBox="true"/>
          <p:nvPr/>
        </p:nvSpPr>
        <p:spPr>
          <a:xfrm rot="0">
            <a:off x="10688346" y="3599072"/>
            <a:ext cx="5768345" cy="1259653"/>
          </a:xfrm>
          <a:prstGeom prst="rect">
            <a:avLst/>
          </a:prstGeom>
        </p:spPr>
        <p:txBody>
          <a:bodyPr anchor="t" rtlCol="false" tIns="0" lIns="0" bIns="0" rIns="0">
            <a:spAutoFit/>
          </a:bodyPr>
          <a:lstStyle/>
          <a:p>
            <a:pPr algn="l">
              <a:lnSpc>
                <a:spcPts val="2495"/>
              </a:lnSpc>
            </a:pPr>
            <a:r>
              <a:rPr lang="en-US" b="true" sz="1782" spc="-35">
                <a:solidFill>
                  <a:srgbClr val="145DA0"/>
                </a:solidFill>
                <a:latin typeface="Poppins Bold"/>
                <a:ea typeface="Poppins Bold"/>
                <a:cs typeface="Poppins Bold"/>
                <a:sym typeface="Poppins Bold"/>
              </a:rPr>
              <a:t>Business Logic:</a:t>
            </a:r>
            <a:r>
              <a:rPr lang="en-US" sz="1782" spc="-35">
                <a:solidFill>
                  <a:srgbClr val="145DA0"/>
                </a:solidFill>
                <a:latin typeface="Poppins"/>
                <a:ea typeface="Poppins"/>
                <a:cs typeface="Poppins"/>
                <a:sym typeface="Poppins"/>
              </a:rPr>
              <a:t> This package is responsible for implementing all the business logic of the project. This includes executing queries and passing data to the database layer </a:t>
            </a:r>
          </a:p>
        </p:txBody>
      </p:sp>
      <p:sp>
        <p:nvSpPr>
          <p:cNvPr name="TextBox 15" id="15"/>
          <p:cNvSpPr txBox="true"/>
          <p:nvPr/>
        </p:nvSpPr>
        <p:spPr>
          <a:xfrm rot="0">
            <a:off x="9289058" y="3814603"/>
            <a:ext cx="1134140" cy="801632"/>
          </a:xfrm>
          <a:prstGeom prst="rect">
            <a:avLst/>
          </a:prstGeom>
        </p:spPr>
        <p:txBody>
          <a:bodyPr anchor="t" rtlCol="false" tIns="0" lIns="0" bIns="0" rIns="0">
            <a:spAutoFit/>
          </a:bodyPr>
          <a:lstStyle/>
          <a:p>
            <a:pPr algn="ctr" marL="0" indent="0" lvl="0">
              <a:lnSpc>
                <a:spcPts val="6697"/>
              </a:lnSpc>
              <a:spcBef>
                <a:spcPct val="0"/>
              </a:spcBef>
            </a:pPr>
            <a:r>
              <a:rPr lang="en-US" sz="4784">
                <a:solidFill>
                  <a:srgbClr val="FDFDFD"/>
                </a:solidFill>
                <a:latin typeface="Open Sans Extra Bold"/>
                <a:ea typeface="Open Sans Extra Bold"/>
                <a:cs typeface="Open Sans Extra Bold"/>
                <a:sym typeface="Open Sans Extra Bold"/>
              </a:rPr>
              <a:t>02</a:t>
            </a:r>
          </a:p>
        </p:txBody>
      </p:sp>
      <p:sp>
        <p:nvSpPr>
          <p:cNvPr name="Freeform 16" id="16"/>
          <p:cNvSpPr/>
          <p:nvPr/>
        </p:nvSpPr>
        <p:spPr>
          <a:xfrm flipH="false" flipV="false" rot="0">
            <a:off x="9144000" y="5318072"/>
            <a:ext cx="1424256" cy="1424256"/>
          </a:xfrm>
          <a:custGeom>
            <a:avLst/>
            <a:gdLst/>
            <a:ahLst/>
            <a:cxnLst/>
            <a:rect r="r" b="b" t="t" l="l"/>
            <a:pathLst>
              <a:path h="1424256" w="1424256">
                <a:moveTo>
                  <a:pt x="0" y="0"/>
                </a:moveTo>
                <a:lnTo>
                  <a:pt x="1424256" y="0"/>
                </a:lnTo>
                <a:lnTo>
                  <a:pt x="1424256" y="1424256"/>
                </a:lnTo>
                <a:lnTo>
                  <a:pt x="0" y="142425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TextBox 17" id="17"/>
          <p:cNvSpPr txBox="true"/>
          <p:nvPr/>
        </p:nvSpPr>
        <p:spPr>
          <a:xfrm rot="0">
            <a:off x="10688346" y="5375752"/>
            <a:ext cx="5768345" cy="1259653"/>
          </a:xfrm>
          <a:prstGeom prst="rect">
            <a:avLst/>
          </a:prstGeom>
        </p:spPr>
        <p:txBody>
          <a:bodyPr anchor="t" rtlCol="false" tIns="0" lIns="0" bIns="0" rIns="0">
            <a:spAutoFit/>
          </a:bodyPr>
          <a:lstStyle/>
          <a:p>
            <a:pPr algn="l">
              <a:lnSpc>
                <a:spcPts val="2495"/>
              </a:lnSpc>
            </a:pPr>
            <a:r>
              <a:rPr lang="en-US" b="true" sz="1782" spc="-35">
                <a:solidFill>
                  <a:srgbClr val="145DA0"/>
                </a:solidFill>
                <a:latin typeface="Poppins Bold"/>
                <a:ea typeface="Poppins Bold"/>
                <a:cs typeface="Poppins Bold"/>
                <a:sym typeface="Poppins Bold"/>
              </a:rPr>
              <a:t>Domain Entity:</a:t>
            </a:r>
            <a:r>
              <a:rPr lang="en-US" sz="1782" spc="-35">
                <a:solidFill>
                  <a:srgbClr val="145DA0"/>
                </a:solidFill>
                <a:latin typeface="Poppins"/>
                <a:ea typeface="Poppins"/>
                <a:cs typeface="Poppins"/>
                <a:sym typeface="Poppins"/>
              </a:rPr>
              <a:t> This package contains all the classes of which the project can have an object, for example, a resident or an admin. This provides objects to the Business Logic Layer.</a:t>
            </a:r>
          </a:p>
        </p:txBody>
      </p:sp>
      <p:sp>
        <p:nvSpPr>
          <p:cNvPr name="TextBox 18" id="18"/>
          <p:cNvSpPr txBox="true"/>
          <p:nvPr/>
        </p:nvSpPr>
        <p:spPr>
          <a:xfrm rot="0">
            <a:off x="9289058" y="5591284"/>
            <a:ext cx="1134140" cy="801632"/>
          </a:xfrm>
          <a:prstGeom prst="rect">
            <a:avLst/>
          </a:prstGeom>
        </p:spPr>
        <p:txBody>
          <a:bodyPr anchor="t" rtlCol="false" tIns="0" lIns="0" bIns="0" rIns="0">
            <a:spAutoFit/>
          </a:bodyPr>
          <a:lstStyle/>
          <a:p>
            <a:pPr algn="ctr" marL="0" indent="0" lvl="0">
              <a:lnSpc>
                <a:spcPts val="6697"/>
              </a:lnSpc>
              <a:spcBef>
                <a:spcPct val="0"/>
              </a:spcBef>
            </a:pPr>
            <a:r>
              <a:rPr lang="en-US" sz="4784">
                <a:solidFill>
                  <a:srgbClr val="FDFDFD"/>
                </a:solidFill>
                <a:latin typeface="Open Sans Extra Bold"/>
                <a:ea typeface="Open Sans Extra Bold"/>
                <a:cs typeface="Open Sans Extra Bold"/>
                <a:sym typeface="Open Sans Extra Bold"/>
              </a:rPr>
              <a:t>03</a:t>
            </a:r>
          </a:p>
        </p:txBody>
      </p:sp>
      <p:sp>
        <p:nvSpPr>
          <p:cNvPr name="Freeform 19" id="19"/>
          <p:cNvSpPr/>
          <p:nvPr/>
        </p:nvSpPr>
        <p:spPr>
          <a:xfrm flipH="false" flipV="false" rot="0">
            <a:off x="8618101" y="7094753"/>
            <a:ext cx="1424256" cy="1424256"/>
          </a:xfrm>
          <a:custGeom>
            <a:avLst/>
            <a:gdLst/>
            <a:ahLst/>
            <a:cxnLst/>
            <a:rect r="r" b="b" t="t" l="l"/>
            <a:pathLst>
              <a:path h="1424256" w="1424256">
                <a:moveTo>
                  <a:pt x="0" y="0"/>
                </a:moveTo>
                <a:lnTo>
                  <a:pt x="1424255" y="0"/>
                </a:lnTo>
                <a:lnTo>
                  <a:pt x="1424255" y="1424256"/>
                </a:lnTo>
                <a:lnTo>
                  <a:pt x="0" y="142425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TextBox 20" id="20"/>
          <p:cNvSpPr txBox="true"/>
          <p:nvPr/>
        </p:nvSpPr>
        <p:spPr>
          <a:xfrm rot="0">
            <a:off x="10162447" y="7152433"/>
            <a:ext cx="5768345" cy="945328"/>
          </a:xfrm>
          <a:prstGeom prst="rect">
            <a:avLst/>
          </a:prstGeom>
        </p:spPr>
        <p:txBody>
          <a:bodyPr anchor="t" rtlCol="false" tIns="0" lIns="0" bIns="0" rIns="0">
            <a:spAutoFit/>
          </a:bodyPr>
          <a:lstStyle/>
          <a:p>
            <a:pPr algn="l">
              <a:lnSpc>
                <a:spcPts val="2495"/>
              </a:lnSpc>
            </a:pPr>
            <a:r>
              <a:rPr lang="en-US" b="true" sz="1782" spc="-35">
                <a:solidFill>
                  <a:srgbClr val="145DA0"/>
                </a:solidFill>
                <a:latin typeface="Poppins Bold"/>
                <a:ea typeface="Poppins Bold"/>
                <a:cs typeface="Poppins Bold"/>
                <a:sym typeface="Poppins Bold"/>
              </a:rPr>
              <a:t>Database:</a:t>
            </a:r>
            <a:r>
              <a:rPr lang="en-US" sz="1782" spc="-35">
                <a:solidFill>
                  <a:srgbClr val="145DA0"/>
                </a:solidFill>
                <a:latin typeface="Poppins"/>
                <a:ea typeface="Poppins"/>
                <a:cs typeface="Poppins"/>
                <a:sym typeface="Poppins"/>
              </a:rPr>
              <a:t> This establishes connection to the MySQL database that the project uses and provides queries that are required to be run in the project</a:t>
            </a:r>
          </a:p>
        </p:txBody>
      </p:sp>
      <p:sp>
        <p:nvSpPr>
          <p:cNvPr name="TextBox 21" id="21"/>
          <p:cNvSpPr txBox="true"/>
          <p:nvPr/>
        </p:nvSpPr>
        <p:spPr>
          <a:xfrm rot="0">
            <a:off x="8763159" y="7367965"/>
            <a:ext cx="1134140" cy="801632"/>
          </a:xfrm>
          <a:prstGeom prst="rect">
            <a:avLst/>
          </a:prstGeom>
        </p:spPr>
        <p:txBody>
          <a:bodyPr anchor="t" rtlCol="false" tIns="0" lIns="0" bIns="0" rIns="0">
            <a:spAutoFit/>
          </a:bodyPr>
          <a:lstStyle/>
          <a:p>
            <a:pPr algn="ctr" marL="0" indent="0" lvl="0">
              <a:lnSpc>
                <a:spcPts val="6697"/>
              </a:lnSpc>
              <a:spcBef>
                <a:spcPct val="0"/>
              </a:spcBef>
            </a:pPr>
            <a:r>
              <a:rPr lang="en-US" sz="4784">
                <a:solidFill>
                  <a:srgbClr val="FDFDFD"/>
                </a:solidFill>
                <a:latin typeface="Open Sans Extra Bold"/>
                <a:ea typeface="Open Sans Extra Bold"/>
                <a:cs typeface="Open Sans Extra Bold"/>
                <a:sym typeface="Open Sans Extra Bold"/>
              </a:rPr>
              <a:t>04</a:t>
            </a:r>
          </a:p>
        </p:txBody>
      </p:sp>
      <p:grpSp>
        <p:nvGrpSpPr>
          <p:cNvPr name="Group 22" id="22"/>
          <p:cNvGrpSpPr/>
          <p:nvPr/>
        </p:nvGrpSpPr>
        <p:grpSpPr>
          <a:xfrm rot="0">
            <a:off x="7905455" y="2656032"/>
            <a:ext cx="373607" cy="373607"/>
            <a:chOff x="0" y="0"/>
            <a:chExt cx="812800" cy="812800"/>
          </a:xfrm>
        </p:grpSpPr>
        <p:sp>
          <p:nvSpPr>
            <p:cNvPr name="Freeform 23" id="2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sp>
        <p:sp>
          <p:nvSpPr>
            <p:cNvPr name="TextBox 24" id="24"/>
            <p:cNvSpPr txBox="true"/>
            <p:nvPr/>
          </p:nvSpPr>
          <p:spPr>
            <a:xfrm>
              <a:off x="76200" y="28575"/>
              <a:ext cx="660400" cy="708025"/>
            </a:xfrm>
            <a:prstGeom prst="rect">
              <a:avLst/>
            </a:prstGeom>
          </p:spPr>
          <p:txBody>
            <a:bodyPr anchor="ctr" rtlCol="false" tIns="0" lIns="0" bIns="0" rIns="0"/>
            <a:lstStyle/>
            <a:p>
              <a:pPr algn="ctr">
                <a:lnSpc>
                  <a:spcPts val="3640"/>
                </a:lnSpc>
              </a:pPr>
            </a:p>
          </p:txBody>
        </p:sp>
      </p:grpSp>
      <p:grpSp>
        <p:nvGrpSpPr>
          <p:cNvPr name="Group 25" id="25"/>
          <p:cNvGrpSpPr/>
          <p:nvPr/>
        </p:nvGrpSpPr>
        <p:grpSpPr>
          <a:xfrm rot="0">
            <a:off x="8315313" y="4180490"/>
            <a:ext cx="373607" cy="373607"/>
            <a:chOff x="0" y="0"/>
            <a:chExt cx="812800" cy="812800"/>
          </a:xfrm>
        </p:grpSpPr>
        <p:sp>
          <p:nvSpPr>
            <p:cNvPr name="Freeform 26" id="2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sp>
        <p:sp>
          <p:nvSpPr>
            <p:cNvPr name="TextBox 27" id="27"/>
            <p:cNvSpPr txBox="true"/>
            <p:nvPr/>
          </p:nvSpPr>
          <p:spPr>
            <a:xfrm>
              <a:off x="76200" y="28575"/>
              <a:ext cx="660400" cy="708025"/>
            </a:xfrm>
            <a:prstGeom prst="rect">
              <a:avLst/>
            </a:prstGeom>
          </p:spPr>
          <p:txBody>
            <a:bodyPr anchor="ctr" rtlCol="false" tIns="0" lIns="0" bIns="0" rIns="0"/>
            <a:lstStyle/>
            <a:p>
              <a:pPr algn="ctr">
                <a:lnSpc>
                  <a:spcPts val="3640"/>
                </a:lnSpc>
              </a:pPr>
            </a:p>
          </p:txBody>
        </p:sp>
      </p:grpSp>
      <p:grpSp>
        <p:nvGrpSpPr>
          <p:cNvPr name="Group 28" id="28"/>
          <p:cNvGrpSpPr/>
          <p:nvPr/>
        </p:nvGrpSpPr>
        <p:grpSpPr>
          <a:xfrm rot="0">
            <a:off x="7944228" y="7402839"/>
            <a:ext cx="373607" cy="373607"/>
            <a:chOff x="0" y="0"/>
            <a:chExt cx="812800" cy="812800"/>
          </a:xfrm>
        </p:grpSpPr>
        <p:sp>
          <p:nvSpPr>
            <p:cNvPr name="Freeform 29" id="2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sp>
        <p:sp>
          <p:nvSpPr>
            <p:cNvPr name="TextBox 30" id="30"/>
            <p:cNvSpPr txBox="true"/>
            <p:nvPr/>
          </p:nvSpPr>
          <p:spPr>
            <a:xfrm>
              <a:off x="76200" y="28575"/>
              <a:ext cx="660400" cy="708025"/>
            </a:xfrm>
            <a:prstGeom prst="rect">
              <a:avLst/>
            </a:prstGeom>
          </p:spPr>
          <p:txBody>
            <a:bodyPr anchor="ctr" rtlCol="false" tIns="0" lIns="0" bIns="0" rIns="0"/>
            <a:lstStyle/>
            <a:p>
              <a:pPr algn="ctr">
                <a:lnSpc>
                  <a:spcPts val="3640"/>
                </a:lnSpc>
              </a:pPr>
            </a:p>
          </p:txBody>
        </p:sp>
      </p:grpSp>
      <p:grpSp>
        <p:nvGrpSpPr>
          <p:cNvPr name="Group 31" id="31"/>
          <p:cNvGrpSpPr/>
          <p:nvPr/>
        </p:nvGrpSpPr>
        <p:grpSpPr>
          <a:xfrm rot="0">
            <a:off x="8309460" y="5760481"/>
            <a:ext cx="373607" cy="373607"/>
            <a:chOff x="0" y="0"/>
            <a:chExt cx="812800" cy="812800"/>
          </a:xfrm>
        </p:grpSpPr>
        <p:sp>
          <p:nvSpPr>
            <p:cNvPr name="Freeform 32" id="3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sp>
        <p:sp>
          <p:nvSpPr>
            <p:cNvPr name="TextBox 33" id="33"/>
            <p:cNvSpPr txBox="true"/>
            <p:nvPr/>
          </p:nvSpPr>
          <p:spPr>
            <a:xfrm>
              <a:off x="76200" y="28575"/>
              <a:ext cx="660400" cy="708025"/>
            </a:xfrm>
            <a:prstGeom prst="rect">
              <a:avLst/>
            </a:prstGeom>
          </p:spPr>
          <p:txBody>
            <a:bodyPr anchor="ctr" rtlCol="false" tIns="0" lIns="0" bIns="0" rIns="0"/>
            <a:lstStyle/>
            <a:p>
              <a:pPr algn="ctr">
                <a:lnSpc>
                  <a:spcPts val="3640"/>
                </a:lnSpc>
              </a:pPr>
            </a:p>
          </p:txBody>
        </p:sp>
      </p:gr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5143500"/>
          </a:xfrm>
          <a:custGeom>
            <a:avLst/>
            <a:gdLst/>
            <a:ahLst/>
            <a:cxnLst/>
            <a:rect r="r" b="b" t="t" l="l"/>
            <a:pathLst>
              <a:path h="5143500" w="18288000">
                <a:moveTo>
                  <a:pt x="0" y="0"/>
                </a:moveTo>
                <a:lnTo>
                  <a:pt x="18288000" y="0"/>
                </a:lnTo>
                <a:lnTo>
                  <a:pt x="18288000" y="5143500"/>
                </a:lnTo>
                <a:lnTo>
                  <a:pt x="0" y="5143500"/>
                </a:lnTo>
                <a:lnTo>
                  <a:pt x="0" y="0"/>
                </a:lnTo>
                <a:close/>
              </a:path>
            </a:pathLst>
          </a:custGeom>
          <a:blipFill>
            <a:blip r:embed="rId2"/>
            <a:stretch>
              <a:fillRect l="0" t="-63666" r="0" b="-63666"/>
            </a:stretch>
          </a:blipFill>
        </p:spPr>
      </p:sp>
      <p:grpSp>
        <p:nvGrpSpPr>
          <p:cNvPr name="Group 3" id="3"/>
          <p:cNvGrpSpPr/>
          <p:nvPr/>
        </p:nvGrpSpPr>
        <p:grpSpPr>
          <a:xfrm rot="0">
            <a:off x="-188217" y="9258300"/>
            <a:ext cx="18476217" cy="1028700"/>
            <a:chOff x="0" y="0"/>
            <a:chExt cx="4866164" cy="270933"/>
          </a:xfrm>
        </p:grpSpPr>
        <p:sp>
          <p:nvSpPr>
            <p:cNvPr name="Freeform 4" id="4"/>
            <p:cNvSpPr/>
            <p:nvPr/>
          </p:nvSpPr>
          <p:spPr>
            <a:xfrm flipH="false" flipV="false" rot="0">
              <a:off x="0" y="0"/>
              <a:ext cx="4866164" cy="270933"/>
            </a:xfrm>
            <a:custGeom>
              <a:avLst/>
              <a:gdLst/>
              <a:ahLst/>
              <a:cxnLst/>
              <a:rect r="r" b="b" t="t" l="l"/>
              <a:pathLst>
                <a:path h="270933" w="4866164">
                  <a:moveTo>
                    <a:pt x="0" y="0"/>
                  </a:moveTo>
                  <a:lnTo>
                    <a:pt x="4866164" y="0"/>
                  </a:lnTo>
                  <a:lnTo>
                    <a:pt x="4866164" y="270933"/>
                  </a:lnTo>
                  <a:lnTo>
                    <a:pt x="0" y="270933"/>
                  </a:lnTo>
                  <a:close/>
                </a:path>
              </a:pathLst>
            </a:custGeom>
            <a:solidFill>
              <a:srgbClr val="5B98BA"/>
            </a:solidFill>
            <a:ln cap="sq">
              <a:noFill/>
              <a:prstDash val="solid"/>
              <a:miter/>
            </a:ln>
          </p:spPr>
        </p:sp>
        <p:sp>
          <p:nvSpPr>
            <p:cNvPr name="TextBox 5" id="5"/>
            <p:cNvSpPr txBox="true"/>
            <p:nvPr/>
          </p:nvSpPr>
          <p:spPr>
            <a:xfrm>
              <a:off x="0" y="-38100"/>
              <a:ext cx="4866164" cy="309033"/>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6" id="6"/>
          <p:cNvGrpSpPr/>
          <p:nvPr/>
        </p:nvGrpSpPr>
        <p:grpSpPr>
          <a:xfrm rot="0">
            <a:off x="3367558" y="2590556"/>
            <a:ext cx="11552885" cy="5105887"/>
            <a:chOff x="0" y="0"/>
            <a:chExt cx="3042735" cy="1344760"/>
          </a:xfrm>
        </p:grpSpPr>
        <p:sp>
          <p:nvSpPr>
            <p:cNvPr name="Freeform 7" id="7"/>
            <p:cNvSpPr/>
            <p:nvPr/>
          </p:nvSpPr>
          <p:spPr>
            <a:xfrm flipH="false" flipV="false" rot="0">
              <a:off x="0" y="0"/>
              <a:ext cx="3042735" cy="1344760"/>
            </a:xfrm>
            <a:custGeom>
              <a:avLst/>
              <a:gdLst/>
              <a:ahLst/>
              <a:cxnLst/>
              <a:rect r="r" b="b" t="t" l="l"/>
              <a:pathLst>
                <a:path h="1344760" w="3042735">
                  <a:moveTo>
                    <a:pt x="0" y="0"/>
                  </a:moveTo>
                  <a:lnTo>
                    <a:pt x="3042735" y="0"/>
                  </a:lnTo>
                  <a:lnTo>
                    <a:pt x="3042735" y="1344760"/>
                  </a:lnTo>
                  <a:lnTo>
                    <a:pt x="0" y="1344760"/>
                  </a:lnTo>
                  <a:close/>
                </a:path>
              </a:pathLst>
            </a:custGeom>
            <a:solidFill>
              <a:srgbClr val="145DA0"/>
            </a:solidFill>
            <a:ln cap="sq">
              <a:noFill/>
              <a:prstDash val="solid"/>
              <a:miter/>
            </a:ln>
          </p:spPr>
        </p:sp>
        <p:sp>
          <p:nvSpPr>
            <p:cNvPr name="TextBox 8" id="8"/>
            <p:cNvSpPr txBox="true"/>
            <p:nvPr/>
          </p:nvSpPr>
          <p:spPr>
            <a:xfrm>
              <a:off x="0" y="-38100"/>
              <a:ext cx="3042735" cy="1382860"/>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TextBox 9" id="9"/>
          <p:cNvSpPr txBox="true"/>
          <p:nvPr/>
        </p:nvSpPr>
        <p:spPr>
          <a:xfrm rot="0">
            <a:off x="3896755" y="3065043"/>
            <a:ext cx="10494490" cy="854075"/>
          </a:xfrm>
          <a:prstGeom prst="rect">
            <a:avLst/>
          </a:prstGeom>
        </p:spPr>
        <p:txBody>
          <a:bodyPr anchor="t" rtlCol="false" tIns="0" lIns="0" bIns="0" rIns="0">
            <a:spAutoFit/>
          </a:bodyPr>
          <a:lstStyle/>
          <a:p>
            <a:pPr algn="ctr" marL="0" indent="0" lvl="0">
              <a:lnSpc>
                <a:spcPts val="6999"/>
              </a:lnSpc>
              <a:spcBef>
                <a:spcPct val="0"/>
              </a:spcBef>
            </a:pPr>
            <a:r>
              <a:rPr lang="en-US" sz="4999">
                <a:solidFill>
                  <a:srgbClr val="FDFDFD"/>
                </a:solidFill>
                <a:latin typeface="Open Sans Extra Bold"/>
                <a:ea typeface="Open Sans Extra Bold"/>
                <a:cs typeface="Open Sans Extra Bold"/>
                <a:sym typeface="Open Sans Extra Bold"/>
              </a:rPr>
              <a:t>Our Most Complex Usecase</a:t>
            </a:r>
          </a:p>
        </p:txBody>
      </p:sp>
      <p:sp>
        <p:nvSpPr>
          <p:cNvPr name="TextBox 10" id="10"/>
          <p:cNvSpPr txBox="true"/>
          <p:nvPr/>
        </p:nvSpPr>
        <p:spPr>
          <a:xfrm rot="0">
            <a:off x="3896755" y="4226942"/>
            <a:ext cx="10494490" cy="3143250"/>
          </a:xfrm>
          <a:prstGeom prst="rect">
            <a:avLst/>
          </a:prstGeom>
        </p:spPr>
        <p:txBody>
          <a:bodyPr anchor="t" rtlCol="false" tIns="0" lIns="0" bIns="0" rIns="0">
            <a:spAutoFit/>
          </a:bodyPr>
          <a:lstStyle/>
          <a:p>
            <a:pPr algn="ctr">
              <a:lnSpc>
                <a:spcPts val="4199"/>
              </a:lnSpc>
              <a:spcBef>
                <a:spcPct val="0"/>
              </a:spcBef>
            </a:pPr>
            <a:r>
              <a:rPr lang="en-US" sz="2999" spc="-59">
                <a:solidFill>
                  <a:srgbClr val="FDFDFD"/>
                </a:solidFill>
                <a:latin typeface="Poppins"/>
                <a:ea typeface="Poppins"/>
                <a:cs typeface="Poppins"/>
                <a:sym typeface="Poppins"/>
              </a:rPr>
              <a:t>Our most complex use case is the </a:t>
            </a:r>
            <a:r>
              <a:rPr lang="en-US" b="true" sz="2999" spc="-59">
                <a:solidFill>
                  <a:srgbClr val="C1FF72"/>
                </a:solidFill>
                <a:latin typeface="Poppins Bold"/>
                <a:ea typeface="Poppins Bold"/>
                <a:cs typeface="Poppins Bold"/>
                <a:sym typeface="Poppins Bold"/>
              </a:rPr>
              <a:t>Manage Institute </a:t>
            </a:r>
            <a:r>
              <a:rPr lang="en-US" sz="2999" spc="-59">
                <a:solidFill>
                  <a:srgbClr val="FDFDFD"/>
                </a:solidFill>
                <a:latin typeface="Poppins"/>
                <a:ea typeface="Poppins"/>
                <a:cs typeface="Poppins"/>
                <a:sym typeface="Poppins"/>
              </a:rPr>
              <a:t>use case. This use case belongs to the </a:t>
            </a:r>
            <a:r>
              <a:rPr lang="en-US" b="true" sz="2999" spc="-59">
                <a:solidFill>
                  <a:srgbClr val="FDFDFD"/>
                </a:solidFill>
                <a:latin typeface="Poppins Bold"/>
                <a:ea typeface="Poppins Bold"/>
                <a:cs typeface="Poppins Bold"/>
                <a:sym typeface="Poppins Bold"/>
              </a:rPr>
              <a:t>Admin </a:t>
            </a:r>
            <a:r>
              <a:rPr lang="en-US" sz="2999" spc="-59">
                <a:solidFill>
                  <a:srgbClr val="FDFDFD"/>
                </a:solidFill>
                <a:latin typeface="Poppins"/>
                <a:ea typeface="Poppins"/>
                <a:cs typeface="Poppins"/>
                <a:sym typeface="Poppins"/>
              </a:rPr>
              <a:t> and is made up of different parts. It basically allows the Admin to </a:t>
            </a:r>
            <a:r>
              <a:rPr lang="en-US" b="true" sz="2999" spc="-59">
                <a:solidFill>
                  <a:srgbClr val="160D19"/>
                </a:solidFill>
                <a:latin typeface="Poppins Bold"/>
                <a:ea typeface="Poppins Bold"/>
                <a:cs typeface="Poppins Bold"/>
                <a:sym typeface="Poppins Bold"/>
              </a:rPr>
              <a:t>Add</a:t>
            </a:r>
            <a:r>
              <a:rPr lang="en-US" sz="2999" spc="-59">
                <a:solidFill>
                  <a:srgbClr val="FDFDFD"/>
                </a:solidFill>
                <a:latin typeface="Poppins"/>
                <a:ea typeface="Poppins"/>
                <a:cs typeface="Poppins"/>
                <a:sym typeface="Poppins"/>
              </a:rPr>
              <a:t>, </a:t>
            </a:r>
            <a:r>
              <a:rPr lang="en-US" b="true" sz="2999" spc="-59">
                <a:solidFill>
                  <a:srgbClr val="FFBD59"/>
                </a:solidFill>
                <a:latin typeface="Poppins Bold"/>
                <a:ea typeface="Poppins Bold"/>
                <a:cs typeface="Poppins Bold"/>
                <a:sym typeface="Poppins Bold"/>
              </a:rPr>
              <a:t>Delete </a:t>
            </a:r>
            <a:r>
              <a:rPr lang="en-US" sz="2999" spc="-59">
                <a:solidFill>
                  <a:srgbClr val="FDFDFD"/>
                </a:solidFill>
                <a:latin typeface="Poppins"/>
                <a:ea typeface="Poppins"/>
                <a:cs typeface="Poppins"/>
                <a:sym typeface="Poppins"/>
              </a:rPr>
              <a:t>and </a:t>
            </a:r>
            <a:r>
              <a:rPr lang="en-US" b="true" sz="2999" spc="-59">
                <a:solidFill>
                  <a:srgbClr val="A6A6A6"/>
                </a:solidFill>
                <a:latin typeface="Poppins Bold"/>
                <a:ea typeface="Poppins Bold"/>
                <a:cs typeface="Poppins Bold"/>
                <a:sym typeface="Poppins Bold"/>
              </a:rPr>
              <a:t>View </a:t>
            </a:r>
            <a:r>
              <a:rPr lang="en-US" sz="2999" spc="-59">
                <a:solidFill>
                  <a:srgbClr val="FDFDFD"/>
                </a:solidFill>
                <a:latin typeface="Poppins"/>
                <a:ea typeface="Poppins"/>
                <a:cs typeface="Poppins"/>
                <a:sym typeface="Poppins"/>
              </a:rPr>
              <a:t>the current Institutions in the city. As always, </a:t>
            </a:r>
            <a:r>
              <a:rPr lang="en-US" b="true" sz="2999" spc="-59">
                <a:solidFill>
                  <a:srgbClr val="FDFDFD"/>
                </a:solidFill>
                <a:latin typeface="Poppins Bold"/>
                <a:ea typeface="Poppins Bold"/>
                <a:cs typeface="Poppins Bold"/>
                <a:sym typeface="Poppins Bold"/>
              </a:rPr>
              <a:t>validations </a:t>
            </a:r>
            <a:r>
              <a:rPr lang="en-US" sz="2999" spc="-59">
                <a:solidFill>
                  <a:srgbClr val="FDFDFD"/>
                </a:solidFill>
                <a:latin typeface="Poppins"/>
                <a:ea typeface="Poppins"/>
                <a:cs typeface="Poppins"/>
                <a:sym typeface="Poppins"/>
              </a:rPr>
              <a:t>are applied and </a:t>
            </a:r>
            <a:r>
              <a:rPr lang="en-US" b="true" sz="2999" spc="-59">
                <a:solidFill>
                  <a:srgbClr val="38B6FF"/>
                </a:solidFill>
                <a:latin typeface="Poppins Bold"/>
                <a:ea typeface="Poppins Bold"/>
                <a:cs typeface="Poppins Bold"/>
                <a:sym typeface="Poppins Bold"/>
              </a:rPr>
              <a:t>Institute ID</a:t>
            </a:r>
            <a:r>
              <a:rPr lang="en-US" sz="2999" spc="-59">
                <a:solidFill>
                  <a:srgbClr val="FDFDFD"/>
                </a:solidFill>
                <a:latin typeface="Poppins"/>
                <a:ea typeface="Poppins"/>
                <a:cs typeface="Poppins"/>
                <a:sym typeface="Poppins"/>
              </a:rPr>
              <a:t>, which is the primary key, cannot be duplicated</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1867766" y="-1614217"/>
            <a:ext cx="3735531" cy="3735531"/>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6420234" y="7963746"/>
            <a:ext cx="3735531" cy="3735531"/>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2893075" y="1762589"/>
            <a:ext cx="12501850" cy="8068923"/>
          </a:xfrm>
          <a:custGeom>
            <a:avLst/>
            <a:gdLst/>
            <a:ahLst/>
            <a:cxnLst/>
            <a:rect r="r" b="b" t="t" l="l"/>
            <a:pathLst>
              <a:path h="8068923" w="12501850">
                <a:moveTo>
                  <a:pt x="0" y="0"/>
                </a:moveTo>
                <a:lnTo>
                  <a:pt x="12501850" y="0"/>
                </a:lnTo>
                <a:lnTo>
                  <a:pt x="12501850" y="8068923"/>
                </a:lnTo>
                <a:lnTo>
                  <a:pt x="0" y="8068923"/>
                </a:lnTo>
                <a:lnTo>
                  <a:pt x="0" y="0"/>
                </a:lnTo>
                <a:close/>
              </a:path>
            </a:pathLst>
          </a:custGeom>
          <a:blipFill>
            <a:blip r:embed="rId2"/>
            <a:stretch>
              <a:fillRect l="0" t="0" r="0" b="0"/>
            </a:stretch>
          </a:blipFill>
        </p:spPr>
      </p:sp>
      <p:sp>
        <p:nvSpPr>
          <p:cNvPr name="TextBox 9" id="9"/>
          <p:cNvSpPr txBox="true"/>
          <p:nvPr/>
        </p:nvSpPr>
        <p:spPr>
          <a:xfrm rot="0">
            <a:off x="5067095" y="370802"/>
            <a:ext cx="8153811" cy="863600"/>
          </a:xfrm>
          <a:prstGeom prst="rect">
            <a:avLst/>
          </a:prstGeom>
        </p:spPr>
        <p:txBody>
          <a:bodyPr anchor="t" rtlCol="false" tIns="0" lIns="0" bIns="0" rIns="0">
            <a:spAutoFit/>
          </a:bodyPr>
          <a:lstStyle/>
          <a:p>
            <a:pPr algn="ctr">
              <a:lnSpc>
                <a:spcPts val="7000"/>
              </a:lnSpc>
              <a:spcBef>
                <a:spcPct val="0"/>
              </a:spcBef>
            </a:pPr>
            <a:r>
              <a:rPr lang="en-US" sz="5000">
                <a:solidFill>
                  <a:srgbClr val="051D40"/>
                </a:solidFill>
                <a:latin typeface="Open Sans Extra Bold"/>
                <a:ea typeface="Open Sans Extra Bold"/>
                <a:cs typeface="Open Sans Extra Bold"/>
                <a:sym typeface="Open Sans Extra Bold"/>
              </a:rPr>
              <a:t>The Sequence Diagram</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833" r="0" b="-1833"/>
            </a:stretch>
          </a:blipFill>
        </p:spPr>
      </p:sp>
      <p:sp>
        <p:nvSpPr>
          <p:cNvPr name="Freeform 3" id="3"/>
          <p:cNvSpPr/>
          <p:nvPr/>
        </p:nvSpPr>
        <p:spPr>
          <a:xfrm flipH="false" flipV="false" rot="5400000">
            <a:off x="8990215" y="810330"/>
            <a:ext cx="8541900" cy="8666340"/>
          </a:xfrm>
          <a:custGeom>
            <a:avLst/>
            <a:gdLst/>
            <a:ahLst/>
            <a:cxnLst/>
            <a:rect r="r" b="b" t="t" l="l"/>
            <a:pathLst>
              <a:path h="8666340" w="8541900">
                <a:moveTo>
                  <a:pt x="0" y="0"/>
                </a:moveTo>
                <a:lnTo>
                  <a:pt x="8541901" y="0"/>
                </a:lnTo>
                <a:lnTo>
                  <a:pt x="8541901" y="8666340"/>
                </a:lnTo>
                <a:lnTo>
                  <a:pt x="0" y="8666340"/>
                </a:lnTo>
                <a:lnTo>
                  <a:pt x="0" y="0"/>
                </a:lnTo>
                <a:close/>
              </a:path>
            </a:pathLst>
          </a:custGeom>
          <a:blipFill>
            <a:blip r:embed="rId3">
              <a:alphaModFix amt="14000"/>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5400000">
            <a:off x="2832861" y="810330"/>
            <a:ext cx="8541900" cy="8666340"/>
          </a:xfrm>
          <a:custGeom>
            <a:avLst/>
            <a:gdLst/>
            <a:ahLst/>
            <a:cxnLst/>
            <a:rect r="r" b="b" t="t" l="l"/>
            <a:pathLst>
              <a:path h="8666340" w="8541900">
                <a:moveTo>
                  <a:pt x="0" y="0"/>
                </a:moveTo>
                <a:lnTo>
                  <a:pt x="8541900" y="0"/>
                </a:lnTo>
                <a:lnTo>
                  <a:pt x="8541900" y="8666340"/>
                </a:lnTo>
                <a:lnTo>
                  <a:pt x="0" y="8666340"/>
                </a:lnTo>
                <a:lnTo>
                  <a:pt x="0" y="0"/>
                </a:lnTo>
                <a:close/>
              </a:path>
            </a:pathLst>
          </a:custGeom>
          <a:blipFill>
            <a:blip r:embed="rId3">
              <a:alphaModFix amt="14000"/>
              <a:extLst>
                <a:ext uri="{96DAC541-7B7A-43D3-8B79-37D633B846F1}">
                  <asvg:svgBlip xmlns:asvg="http://schemas.microsoft.com/office/drawing/2016/SVG/main" r:embed="rId4"/>
                </a:ext>
              </a:extLst>
            </a:blip>
            <a:stretch>
              <a:fillRect l="0" t="0" r="0" b="0"/>
            </a:stretch>
          </a:blipFill>
        </p:spPr>
      </p:sp>
      <p:grpSp>
        <p:nvGrpSpPr>
          <p:cNvPr name="Group 5" id="5"/>
          <p:cNvGrpSpPr/>
          <p:nvPr/>
        </p:nvGrpSpPr>
        <p:grpSpPr>
          <a:xfrm rot="0">
            <a:off x="3061529" y="2937389"/>
            <a:ext cx="12164941" cy="4412223"/>
            <a:chOff x="0" y="0"/>
            <a:chExt cx="3203935" cy="1162067"/>
          </a:xfrm>
        </p:grpSpPr>
        <p:sp>
          <p:nvSpPr>
            <p:cNvPr name="Freeform 6" id="6"/>
            <p:cNvSpPr/>
            <p:nvPr/>
          </p:nvSpPr>
          <p:spPr>
            <a:xfrm flipH="false" flipV="false" rot="0">
              <a:off x="0" y="0"/>
              <a:ext cx="3203935" cy="1162067"/>
            </a:xfrm>
            <a:custGeom>
              <a:avLst/>
              <a:gdLst/>
              <a:ahLst/>
              <a:cxnLst/>
              <a:rect r="r" b="b" t="t" l="l"/>
              <a:pathLst>
                <a:path h="1162067" w="3203935">
                  <a:moveTo>
                    <a:pt x="0" y="0"/>
                  </a:moveTo>
                  <a:lnTo>
                    <a:pt x="3203935" y="0"/>
                  </a:lnTo>
                  <a:lnTo>
                    <a:pt x="3203935" y="1162067"/>
                  </a:lnTo>
                  <a:lnTo>
                    <a:pt x="0" y="1162067"/>
                  </a:lnTo>
                  <a:close/>
                </a:path>
              </a:pathLst>
            </a:custGeom>
            <a:solidFill>
              <a:srgbClr val="145DA0"/>
            </a:solidFill>
            <a:ln w="38100" cap="sq">
              <a:solidFill>
                <a:srgbClr val="FFFFFF"/>
              </a:solidFill>
              <a:prstDash val="solid"/>
              <a:miter/>
            </a:ln>
          </p:spPr>
        </p:sp>
        <p:sp>
          <p:nvSpPr>
            <p:cNvPr name="TextBox 7" id="7"/>
            <p:cNvSpPr txBox="true"/>
            <p:nvPr/>
          </p:nvSpPr>
          <p:spPr>
            <a:xfrm>
              <a:off x="0" y="-38100"/>
              <a:ext cx="3203935" cy="1200167"/>
            </a:xfrm>
            <a:prstGeom prst="rect">
              <a:avLst/>
            </a:prstGeom>
          </p:spPr>
          <p:txBody>
            <a:bodyPr anchor="ctr" rtlCol="false" tIns="50800" lIns="50800" bIns="50800" rIns="50800"/>
            <a:lstStyle/>
            <a:p>
              <a:pPr algn="ctr">
                <a:lnSpc>
                  <a:spcPts val="2659"/>
                </a:lnSpc>
              </a:pPr>
            </a:p>
          </p:txBody>
        </p:sp>
      </p:grpSp>
      <p:sp>
        <p:nvSpPr>
          <p:cNvPr name="TextBox 8" id="8"/>
          <p:cNvSpPr txBox="true"/>
          <p:nvPr/>
        </p:nvSpPr>
        <p:spPr>
          <a:xfrm rot="0">
            <a:off x="3332775" y="3878361"/>
            <a:ext cx="11622449" cy="2273103"/>
          </a:xfrm>
          <a:prstGeom prst="rect">
            <a:avLst/>
          </a:prstGeom>
        </p:spPr>
        <p:txBody>
          <a:bodyPr anchor="t" rtlCol="false" tIns="0" lIns="0" bIns="0" rIns="0">
            <a:spAutoFit/>
          </a:bodyPr>
          <a:lstStyle/>
          <a:p>
            <a:pPr algn="ctr" marL="0" indent="0" lvl="0">
              <a:lnSpc>
                <a:spcPts val="18560"/>
              </a:lnSpc>
              <a:spcBef>
                <a:spcPct val="0"/>
              </a:spcBef>
            </a:pPr>
            <a:r>
              <a:rPr lang="en-US" sz="13257">
                <a:solidFill>
                  <a:srgbClr val="FFFFFF"/>
                </a:solidFill>
                <a:latin typeface="Open Sans Extra Bold"/>
                <a:ea typeface="Open Sans Extra Bold"/>
                <a:cs typeface="Open Sans Extra Bold"/>
                <a:sym typeface="Open Sans Extra Bold"/>
              </a:rPr>
              <a:t>APP UI</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667713" y="489942"/>
            <a:ext cx="7769094" cy="5562380"/>
          </a:xfrm>
          <a:custGeom>
            <a:avLst/>
            <a:gdLst/>
            <a:ahLst/>
            <a:cxnLst/>
            <a:rect r="r" b="b" t="t" l="l"/>
            <a:pathLst>
              <a:path h="5562380" w="7769094">
                <a:moveTo>
                  <a:pt x="0" y="0"/>
                </a:moveTo>
                <a:lnTo>
                  <a:pt x="7769094" y="0"/>
                </a:lnTo>
                <a:lnTo>
                  <a:pt x="7769094" y="5562379"/>
                </a:lnTo>
                <a:lnTo>
                  <a:pt x="0" y="5562379"/>
                </a:lnTo>
                <a:lnTo>
                  <a:pt x="0" y="0"/>
                </a:lnTo>
                <a:close/>
              </a:path>
            </a:pathLst>
          </a:custGeom>
          <a:blipFill>
            <a:blip r:embed="rId2"/>
            <a:stretch>
              <a:fillRect l="0" t="0" r="0" b="0"/>
            </a:stretch>
          </a:blipFill>
        </p:spPr>
      </p:sp>
      <p:sp>
        <p:nvSpPr>
          <p:cNvPr name="Freeform 3" id="3"/>
          <p:cNvSpPr/>
          <p:nvPr/>
        </p:nvSpPr>
        <p:spPr>
          <a:xfrm flipH="false" flipV="false" rot="0">
            <a:off x="8815761" y="4149423"/>
            <a:ext cx="8983218" cy="5358061"/>
          </a:xfrm>
          <a:custGeom>
            <a:avLst/>
            <a:gdLst/>
            <a:ahLst/>
            <a:cxnLst/>
            <a:rect r="r" b="b" t="t" l="l"/>
            <a:pathLst>
              <a:path h="5358061" w="8983218">
                <a:moveTo>
                  <a:pt x="0" y="0"/>
                </a:moveTo>
                <a:lnTo>
                  <a:pt x="8983218" y="0"/>
                </a:lnTo>
                <a:lnTo>
                  <a:pt x="8983218" y="5358061"/>
                </a:lnTo>
                <a:lnTo>
                  <a:pt x="0" y="5358061"/>
                </a:lnTo>
                <a:lnTo>
                  <a:pt x="0" y="0"/>
                </a:lnTo>
                <a:close/>
              </a:path>
            </a:pathLst>
          </a:custGeom>
          <a:blipFill>
            <a:blip r:embed="rId3"/>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DAGXqzz_3bM</dc:identifier>
  <dcterms:modified xsi:type="dcterms:W3CDTF">2011-08-01T06:04:30Z</dcterms:modified>
  <cp:revision>1</cp:revision>
  <dc:title>Project Presentation</dc:title>
</cp:coreProperties>
</file>